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9" r:id="rId2"/>
    <p:sldId id="375" r:id="rId3"/>
    <p:sldId id="377" r:id="rId4"/>
    <p:sldId id="376" r:id="rId5"/>
    <p:sldId id="378" r:id="rId6"/>
    <p:sldId id="379" r:id="rId7"/>
    <p:sldId id="381" r:id="rId8"/>
    <p:sldId id="382" r:id="rId9"/>
    <p:sldId id="383" r:id="rId10"/>
    <p:sldId id="385" r:id="rId11"/>
    <p:sldId id="384" r:id="rId12"/>
    <p:sldId id="386" r:id="rId13"/>
    <p:sldId id="387" r:id="rId14"/>
    <p:sldId id="388" r:id="rId15"/>
    <p:sldId id="389" r:id="rId16"/>
    <p:sldId id="390" r:id="rId17"/>
    <p:sldId id="39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4C"/>
    <a:srgbClr val="DCE6F2"/>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24" autoAdjust="0"/>
  </p:normalViewPr>
  <p:slideViewPr>
    <p:cSldViewPr>
      <p:cViewPr>
        <p:scale>
          <a:sx n="126" d="100"/>
          <a:sy n="126" d="100"/>
        </p:scale>
        <p:origin x="-1194"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dirty="0"/>
              <a:t>Number</a:t>
            </a:r>
            <a:r>
              <a:rPr lang="en-US" baseline="0" dirty="0"/>
              <a:t> of children under 6 years old with BLL ≥ 5 µg/dL by housing type, New York City 2010-2018</a:t>
            </a:r>
            <a:endParaRPr lang="en-US" dirty="0"/>
          </a:p>
        </c:rich>
      </c:tx>
      <c:layout/>
      <c:overlay val="0"/>
      <c:spPr>
        <a:noFill/>
        <a:ln>
          <a:noFill/>
        </a:ln>
        <a:effectLst/>
      </c:spPr>
    </c:title>
    <c:autoTitleDeleted val="0"/>
    <c:plotArea>
      <c:layout/>
      <c:barChart>
        <c:barDir val="col"/>
        <c:grouping val="stacked"/>
        <c:varyColors val="0"/>
        <c:ser>
          <c:idx val="0"/>
          <c:order val="0"/>
          <c:tx>
            <c:strRef>
              <c:f>Sheet1!$B$1</c:f>
              <c:strCache>
                <c:ptCount val="1"/>
                <c:pt idx="0">
                  <c:v>NYCHA</c:v>
                </c:pt>
              </c:strCache>
            </c:strRef>
          </c:tx>
          <c:spPr>
            <a:solidFill>
              <a:schemeClr val="accent2">
                <a:lumMod val="60000"/>
                <a:lumOff val="40000"/>
              </a:schemeClr>
            </a:solidFill>
            <a:ln>
              <a:noFill/>
            </a:ln>
            <a:effectLst/>
          </c:spPr>
          <c:invertIfNegative val="0"/>
          <c:dLbls>
            <c:dLbl>
              <c:idx val="0"/>
              <c:layout>
                <c:manualLayout>
                  <c:x val="-1.5432098765432241E-3"/>
                  <c:y val="-2.801308079682484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EF1-463D-88E4-F034587256DF}"/>
                </c:ext>
              </c:extLst>
            </c:dLbl>
            <c:dLbl>
              <c:idx val="1"/>
              <c:layout>
                <c:manualLayout>
                  <c:x val="-2.829185424004443E-17"/>
                  <c:y val="-2.873396103213267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8EF1-463D-88E4-F034587256DF}"/>
                </c:ext>
              </c:extLst>
            </c:dLbl>
            <c:spPr>
              <a:noFill/>
              <a:ln>
                <a:noFill/>
              </a:ln>
              <a:effectLst/>
            </c:spPr>
            <c:txPr>
              <a:bodyPr rot="0" spcFirstLastPara="1" vertOverflow="ellipsis" vert="horz" wrap="square" anchor="ctr" anchorCtr="1"/>
              <a:lstStyle/>
              <a:p>
                <a:pPr>
                  <a:defRPr sz="1000" b="0" i="0" u="none" strike="noStrike" kern="1200" baseline="0">
                    <a:solidFill>
                      <a:schemeClr val="accent2">
                        <a:lumMod val="20000"/>
                        <a:lumOff val="80000"/>
                      </a:schemeClr>
                    </a:solidFill>
                    <a:latin typeface="Roboto" panose="02000000000000000000" pitchFamily="2" charset="0"/>
                    <a:ea typeface="Roboto" panose="02000000000000000000" pitchFamily="2" charset="0"/>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425</c:v>
                </c:pt>
                <c:pt idx="1">
                  <c:v>394</c:v>
                </c:pt>
                <c:pt idx="2">
                  <c:v>259</c:v>
                </c:pt>
                <c:pt idx="3">
                  <c:v>209</c:v>
                </c:pt>
                <c:pt idx="4">
                  <c:v>204</c:v>
                </c:pt>
                <c:pt idx="5">
                  <c:v>132</c:v>
                </c:pt>
                <c:pt idx="6">
                  <c:v>131</c:v>
                </c:pt>
                <c:pt idx="7">
                  <c:v>131</c:v>
                </c:pt>
                <c:pt idx="8">
                  <c:v>112</c:v>
                </c:pt>
              </c:numCache>
            </c:numRef>
          </c:val>
          <c:extLst xmlns:c16r2="http://schemas.microsoft.com/office/drawing/2015/06/chart">
            <c:ext xmlns:c16="http://schemas.microsoft.com/office/drawing/2014/chart" uri="{C3380CC4-5D6E-409C-BE32-E72D297353CC}">
              <c16:uniqueId val="{00000000-8EF1-463D-88E4-F034587256DF}"/>
            </c:ext>
          </c:extLst>
        </c:ser>
        <c:ser>
          <c:idx val="1"/>
          <c:order val="1"/>
          <c:tx>
            <c:strRef>
              <c:f>Sheet1!$C$1</c:f>
              <c:strCache>
                <c:ptCount val="1"/>
                <c:pt idx="0">
                  <c:v>Private Housing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20000"/>
                        <a:lumOff val="80000"/>
                      </a:schemeClr>
                    </a:solidFill>
                    <a:latin typeface="Roboto" panose="02000000000000000000" pitchFamily="2" charset="0"/>
                    <a:ea typeface="Roboto" panose="02000000000000000000" pitchFamily="2" charset="0"/>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13526</c:v>
                </c:pt>
                <c:pt idx="1">
                  <c:v>11043</c:v>
                </c:pt>
                <c:pt idx="2">
                  <c:v>7920</c:v>
                </c:pt>
                <c:pt idx="3">
                  <c:v>6995</c:v>
                </c:pt>
                <c:pt idx="4">
                  <c:v>6346</c:v>
                </c:pt>
                <c:pt idx="5">
                  <c:v>5239</c:v>
                </c:pt>
                <c:pt idx="6">
                  <c:v>4797</c:v>
                </c:pt>
                <c:pt idx="7">
                  <c:v>4130</c:v>
                </c:pt>
                <c:pt idx="8">
                  <c:v>3754</c:v>
                </c:pt>
              </c:numCache>
            </c:numRef>
          </c:val>
          <c:extLst xmlns:c16r2="http://schemas.microsoft.com/office/drawing/2015/06/chart">
            <c:ext xmlns:c16="http://schemas.microsoft.com/office/drawing/2014/chart" uri="{C3380CC4-5D6E-409C-BE32-E72D297353CC}">
              <c16:uniqueId val="{00000001-8EF1-463D-88E4-F034587256DF}"/>
            </c:ext>
          </c:extLst>
        </c:ser>
        <c:dLbls>
          <c:showLegendKey val="0"/>
          <c:showVal val="0"/>
          <c:showCatName val="0"/>
          <c:showSerName val="0"/>
          <c:showPercent val="0"/>
          <c:showBubbleSize val="0"/>
        </c:dLbls>
        <c:gapWidth val="75"/>
        <c:overlap val="100"/>
        <c:axId val="145813504"/>
        <c:axId val="145815040"/>
      </c:barChart>
      <c:lineChart>
        <c:grouping val="standard"/>
        <c:varyColors val="0"/>
        <c:ser>
          <c:idx val="2"/>
          <c:order val="2"/>
          <c:tx>
            <c:strRef>
              <c:f>Sheet1!$D$1</c:f>
              <c:strCache>
                <c:ptCount val="1"/>
                <c:pt idx="0">
                  <c:v>Total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accent2">
                        <a:lumMod val="50000"/>
                      </a:schemeClr>
                    </a:solidFill>
                    <a:latin typeface="Roboto" panose="02000000000000000000" pitchFamily="2" charset="0"/>
                    <a:ea typeface="Roboto" panose="02000000000000000000" pitchFamily="2" charset="0"/>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Sheet1!$D$2:$D$10</c:f>
              <c:numCache>
                <c:formatCode>General</c:formatCode>
                <c:ptCount val="9"/>
                <c:pt idx="0">
                  <c:v>13951</c:v>
                </c:pt>
                <c:pt idx="1">
                  <c:v>11437</c:v>
                </c:pt>
                <c:pt idx="2">
                  <c:v>8179</c:v>
                </c:pt>
                <c:pt idx="3">
                  <c:v>7204</c:v>
                </c:pt>
                <c:pt idx="4">
                  <c:v>6550</c:v>
                </c:pt>
                <c:pt idx="5">
                  <c:v>5371</c:v>
                </c:pt>
                <c:pt idx="6">
                  <c:v>4928</c:v>
                </c:pt>
                <c:pt idx="7">
                  <c:v>4261</c:v>
                </c:pt>
                <c:pt idx="8">
                  <c:v>3866</c:v>
                </c:pt>
              </c:numCache>
            </c:numRef>
          </c:val>
          <c:smooth val="0"/>
          <c:extLst xmlns:c16r2="http://schemas.microsoft.com/office/drawing/2015/06/chart">
            <c:ext xmlns:c16="http://schemas.microsoft.com/office/drawing/2014/chart" uri="{C3380CC4-5D6E-409C-BE32-E72D297353CC}">
              <c16:uniqueId val="{00000004-8EF1-463D-88E4-F034587256DF}"/>
            </c:ext>
          </c:extLst>
        </c:ser>
        <c:dLbls>
          <c:showLegendKey val="0"/>
          <c:showVal val="0"/>
          <c:showCatName val="0"/>
          <c:showSerName val="0"/>
          <c:showPercent val="0"/>
          <c:showBubbleSize val="0"/>
        </c:dLbls>
        <c:marker val="1"/>
        <c:smooth val="0"/>
        <c:axId val="145813504"/>
        <c:axId val="145815040"/>
      </c:lineChart>
      <c:catAx>
        <c:axId val="14581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45815040"/>
        <c:crosses val="autoZero"/>
        <c:auto val="1"/>
        <c:lblAlgn val="ctr"/>
        <c:lblOffset val="100"/>
        <c:noMultiLvlLbl val="0"/>
      </c:catAx>
      <c:valAx>
        <c:axId val="145815040"/>
        <c:scaling>
          <c:orientation val="minMax"/>
          <c:max val="14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4581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dirty="0"/>
              <a:t>Elevate</a:t>
            </a:r>
            <a:r>
              <a:rPr lang="en-US" baseline="0" dirty="0"/>
              <a:t>d Blood Lead Levels by Housing Type, 2018</a:t>
            </a:r>
            <a:endParaRPr lang="en-US" dirty="0"/>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4C7-4423-BB40-56D2C01515C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04C7-4423-BB40-56D2C01515CA}"/>
              </c:ext>
            </c:extLst>
          </c:dPt>
          <c:dLbls>
            <c:dLbl>
              <c:idx val="0"/>
              <c:layout>
                <c:manualLayout>
                  <c:x val="0"/>
                  <c:y val="4.1736755088861897E-2"/>
                </c:manualLayout>
              </c:layout>
              <c:tx>
                <c:rich>
                  <a:bodyPr/>
                  <a:lstStyle/>
                  <a:p>
                    <a:r>
                      <a:rPr lang="en-US" baseline="0" dirty="0"/>
                      <a:t>NYCHA</a:t>
                    </a:r>
                  </a:p>
                  <a:p>
                    <a:fld id="{0E95474C-3443-495A-95F3-3A11B33902A7}" type="VALUE">
                      <a:rPr lang="en-US" baseline="0" smtClean="0"/>
                      <a:pPr/>
                      <a:t>[VALUE]</a:t>
                    </a:fld>
                    <a:endParaRPr lang="en-US"/>
                  </a:p>
                </c:rich>
              </c:tx>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610062893081761"/>
                      <c:h val="0.17837306233894412"/>
                    </c:manualLayout>
                  </c15:layout>
                  <c15:dlblFieldTable/>
                  <c15:showDataLabelsRange val="0"/>
                </c:ext>
                <c:ext xmlns:c16="http://schemas.microsoft.com/office/drawing/2014/chart" uri="{C3380CC4-5D6E-409C-BE32-E72D297353CC}">
                  <c16:uniqueId val="{00000001-04C7-4423-BB40-56D2C01515CA}"/>
                </c:ext>
              </c:extLst>
            </c:dLbl>
            <c:dLbl>
              <c:idx val="1"/>
              <c:layout>
                <c:manualLayout>
                  <c:x val="-0.19182389937106911"/>
                  <c:y val="-0.22579515975221315"/>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Roboto" panose="02000000000000000000" pitchFamily="2" charset="0"/>
                        <a:ea typeface="Roboto" panose="02000000000000000000" pitchFamily="2" charset="0"/>
                        <a:cs typeface="+mn-cs"/>
                      </a:defRPr>
                    </a:pPr>
                    <a:r>
                      <a:rPr lang="en-US" baseline="0" dirty="0"/>
                      <a:t>Private housing </a:t>
                    </a:r>
                    <a:fld id="{FED68664-6CE3-4095-B09B-F3AA2C565964}" type="VALUE">
                      <a:rPr lang="en-US" baseline="0"/>
                      <a:pPr>
                        <a:defRPr sz="1800" b="0" i="0" u="none" strike="noStrike" kern="1200" baseline="0">
                          <a:solidFill>
                            <a:schemeClr val="bg1"/>
                          </a:solidFill>
                          <a:latin typeface="Roboto" panose="02000000000000000000" pitchFamily="2" charset="0"/>
                          <a:ea typeface="Roboto" panose="02000000000000000000" pitchFamily="2" charset="0"/>
                          <a:cs typeface="+mn-cs"/>
                        </a:defRPr>
                      </a:pPr>
                      <a:t>[VALUE]</a:t>
                    </a:fld>
                    <a:endParaRPr lang="en-US" baseline="0" dirty="0"/>
                  </a:p>
                </c:rich>
              </c:tx>
              <c:numFmt formatCode="#,##0" sourceLinked="0"/>
              <c:spPr>
                <a:noFill/>
                <a:ln>
                  <a:noFill/>
                </a:ln>
                <a:effectLst/>
              </c:spPr>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9716981132075471"/>
                      <c:h val="0.23325708152015767"/>
                    </c:manualLayout>
                  </c15:layout>
                  <c15:dlblFieldTable/>
                  <c15:showDataLabelsRange val="0"/>
                </c:ext>
                <c:ext xmlns:c16="http://schemas.microsoft.com/office/drawing/2014/chart" uri="{C3380CC4-5D6E-409C-BE32-E72D297353CC}">
                  <c16:uniqueId val="{00000002-04C7-4423-BB40-56D2C01515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lumMod val="60000"/>
                        <a:lumOff val="40000"/>
                      </a:schemeClr>
                    </a:solidFill>
                    <a:latin typeface="Roboto" panose="02000000000000000000" pitchFamily="2" charset="0"/>
                    <a:ea typeface="Roboto" panose="02000000000000000000" pitchFamily="2" charset="0"/>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Children associated with NYCHA with BLL ≥ 5 µg/dL </c:v>
                </c:pt>
                <c:pt idx="1">
                  <c:v>Children associated with private housing with BLL ≥ 5 µg/dL </c:v>
                </c:pt>
              </c:strCache>
            </c:strRef>
          </c:cat>
          <c:val>
            <c:numRef>
              <c:f>Sheet1!$B$2:$B$3</c:f>
              <c:numCache>
                <c:formatCode>General</c:formatCode>
                <c:ptCount val="2"/>
                <c:pt idx="0">
                  <c:v>112</c:v>
                </c:pt>
                <c:pt idx="1">
                  <c:v>3754</c:v>
                </c:pt>
              </c:numCache>
            </c:numRef>
          </c:val>
          <c:extLst xmlns:c16r2="http://schemas.microsoft.com/office/drawing/2015/06/chart">
            <c:ext xmlns:c16="http://schemas.microsoft.com/office/drawing/2014/chart" uri="{C3380CC4-5D6E-409C-BE32-E72D297353CC}">
              <c16:uniqueId val="{00000000-04C7-4423-BB40-56D2C01515CA}"/>
            </c:ext>
          </c:extLst>
        </c:ser>
        <c:dLbls>
          <c:showLegendKey val="0"/>
          <c:showVal val="0"/>
          <c:showCatName val="0"/>
          <c:showSerName val="0"/>
          <c:showPercent val="0"/>
          <c:showBubbleSize val="0"/>
          <c:showLeaderLines val="1"/>
        </c:dLbls>
        <c:firstSliceAng val="308"/>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E83D45DE-6DB8-41CC-86F0-CCF7653FFC3C}" type="datetimeFigureOut">
              <a:rPr lang="en-US" smtClean="0"/>
              <a:t>10/31/2019</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7E29ED36-A92B-48A5-8EF8-F4B39BB880FC}" type="slidenum">
              <a:rPr lang="en-US" smtClean="0"/>
              <a:t>‹#›</a:t>
            </a:fld>
            <a:endParaRPr lang="en-US"/>
          </a:p>
        </p:txBody>
      </p:sp>
    </p:spTree>
    <p:extLst>
      <p:ext uri="{BB962C8B-B14F-4D97-AF65-F5344CB8AC3E}">
        <p14:creationId xmlns:p14="http://schemas.microsoft.com/office/powerpoint/2010/main" val="2324914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790502A6-A56F-4435-8BD6-93DFA170EA53}" type="datetimeFigureOut">
              <a:rPr lang="en-US" smtClean="0"/>
              <a:t>10/31/2019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2EEBDB3C-2D90-4984-BE7F-96D53550C543}" type="slidenum">
              <a:rPr lang="en-US" smtClean="0"/>
              <a:t>‹#›</a:t>
            </a:fld>
            <a:endParaRPr lang="en-US"/>
          </a:p>
        </p:txBody>
      </p:sp>
    </p:spTree>
    <p:extLst>
      <p:ext uri="{BB962C8B-B14F-4D97-AF65-F5344CB8AC3E}">
        <p14:creationId xmlns:p14="http://schemas.microsoft.com/office/powerpoint/2010/main" val="27371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BDB3C-2D90-4984-BE7F-96D53550C543}" type="slidenum">
              <a:rPr lang="en-US" smtClean="0"/>
              <a:t>6</a:t>
            </a:fld>
            <a:endParaRPr lang="en-US"/>
          </a:p>
        </p:txBody>
      </p:sp>
    </p:spTree>
    <p:extLst>
      <p:ext uri="{BB962C8B-B14F-4D97-AF65-F5344CB8AC3E}">
        <p14:creationId xmlns:p14="http://schemas.microsoft.com/office/powerpoint/2010/main" val="330526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BDB3C-2D90-4984-BE7F-96D53550C543}" type="slidenum">
              <a:rPr lang="en-US" smtClean="0"/>
              <a:t>8</a:t>
            </a:fld>
            <a:endParaRPr lang="en-US"/>
          </a:p>
        </p:txBody>
      </p:sp>
    </p:spTree>
    <p:extLst>
      <p:ext uri="{BB962C8B-B14F-4D97-AF65-F5344CB8AC3E}">
        <p14:creationId xmlns:p14="http://schemas.microsoft.com/office/powerpoint/2010/main" val="42687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EEBDB3C-2D90-4984-BE7F-96D53550C543}" type="slidenum">
              <a:rPr lang="en-US" smtClean="0"/>
              <a:t>9</a:t>
            </a:fld>
            <a:endParaRPr lang="en-US"/>
          </a:p>
        </p:txBody>
      </p:sp>
    </p:spTree>
    <p:extLst>
      <p:ext uri="{BB962C8B-B14F-4D97-AF65-F5344CB8AC3E}">
        <p14:creationId xmlns:p14="http://schemas.microsoft.com/office/powerpoint/2010/main" val="133252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BDB3C-2D90-4984-BE7F-96D53550C543}" type="slidenum">
              <a:rPr lang="en-US" smtClean="0"/>
              <a:t>10</a:t>
            </a:fld>
            <a:endParaRPr lang="en-US"/>
          </a:p>
        </p:txBody>
      </p:sp>
    </p:spTree>
    <p:extLst>
      <p:ext uri="{BB962C8B-B14F-4D97-AF65-F5344CB8AC3E}">
        <p14:creationId xmlns:p14="http://schemas.microsoft.com/office/powerpoint/2010/main" val="185769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BDB3C-2D90-4984-BE7F-96D53550C543}" type="slidenum">
              <a:rPr lang="en-US" smtClean="0"/>
              <a:t>14</a:t>
            </a:fld>
            <a:endParaRPr lang="en-US"/>
          </a:p>
        </p:txBody>
      </p:sp>
    </p:spTree>
    <p:extLst>
      <p:ext uri="{BB962C8B-B14F-4D97-AF65-F5344CB8AC3E}">
        <p14:creationId xmlns:p14="http://schemas.microsoft.com/office/powerpoint/2010/main" val="150440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EBDB3C-2D90-4984-BE7F-96D53550C543}" type="slidenum">
              <a:rPr lang="en-US" smtClean="0"/>
              <a:t>16</a:t>
            </a:fld>
            <a:endParaRPr lang="en-US"/>
          </a:p>
        </p:txBody>
      </p:sp>
    </p:spTree>
    <p:extLst>
      <p:ext uri="{BB962C8B-B14F-4D97-AF65-F5344CB8AC3E}">
        <p14:creationId xmlns:p14="http://schemas.microsoft.com/office/powerpoint/2010/main" val="277745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Shor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2438400"/>
            <a:ext cx="5943600" cy="685800"/>
          </a:xfrm>
          <a:prstGeom prst="rect">
            <a:avLst/>
          </a:prstGeom>
        </p:spPr>
        <p:txBody>
          <a:bodyPr/>
          <a:lstStyle>
            <a:lvl1pPr algn="l">
              <a:defRPr b="1" baseline="0">
                <a:solidFill>
                  <a:schemeClr val="accent2">
                    <a:lumMod val="75000"/>
                  </a:schemeClr>
                </a:solidFill>
                <a:latin typeface="Aleo" panose="00000500000000000000" pitchFamily="2" charset="0"/>
              </a:defRPr>
            </a:lvl1pPr>
          </a:lstStyle>
          <a:p>
            <a:r>
              <a:rPr lang="en-US" dirty="0"/>
              <a:t>Short Title</a:t>
            </a:r>
          </a:p>
        </p:txBody>
      </p:sp>
      <p:sp>
        <p:nvSpPr>
          <p:cNvPr id="3" name="Subtitle 2"/>
          <p:cNvSpPr>
            <a:spLocks noGrp="1"/>
          </p:cNvSpPr>
          <p:nvPr>
            <p:ph type="subTitle" idx="1" hasCustomPrompt="1"/>
          </p:nvPr>
        </p:nvSpPr>
        <p:spPr>
          <a:xfrm>
            <a:off x="1600200" y="3124200"/>
            <a:ext cx="5943600" cy="1524000"/>
          </a:xfrm>
          <a:prstGeom prst="rect">
            <a:avLst/>
          </a:prstGeom>
        </p:spPr>
        <p:txBody>
          <a:bodyPr/>
          <a:lstStyle>
            <a:lvl1pPr marL="0" indent="0" algn="l">
              <a:buNone/>
              <a:defRPr sz="2400">
                <a:solidFill>
                  <a:schemeClr val="accent2"/>
                </a:solidFill>
                <a:latin typeface="Aleo"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6" name="Rectangle 15"/>
          <p:cNvSpPr/>
          <p:nvPr userDrawn="1"/>
        </p:nvSpPr>
        <p:spPr>
          <a:xfrm>
            <a:off x="1143000" y="2438400"/>
            <a:ext cx="38100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143000" y="3200400"/>
            <a:ext cx="381000" cy="144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34459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
            <a:ext cx="7592641" cy="1036320"/>
          </a:xfrm>
          <a:prstGeom prst="rect">
            <a:avLst/>
          </a:prstGeom>
        </p:spPr>
        <p:txBody>
          <a:bodyPr/>
          <a:lstStyle>
            <a:lvl1pPr>
              <a:defRPr sz="3200" b="1">
                <a:solidFill>
                  <a:schemeClr val="accent1"/>
                </a:solidFill>
                <a:latin typeface="Aleo" panose="00000500000000000000" pitchFamily="2" charset="0"/>
              </a:defRPr>
            </a:lvl1pPr>
          </a:lstStyle>
          <a:p>
            <a:r>
              <a:rPr lang="en-US" dirty="0"/>
              <a:t>Click to edit Master title style</a:t>
            </a:r>
            <a:br>
              <a:rPr lang="en-US" dirty="0"/>
            </a:br>
            <a:endParaRPr lang="en-US" dirty="0"/>
          </a:p>
        </p:txBody>
      </p:sp>
      <p:pic>
        <p:nvPicPr>
          <p:cNvPr id="8" name="Picture 7">
            <a:extLst>
              <a:ext uri="{FF2B5EF4-FFF2-40B4-BE49-F238E27FC236}">
                <a16:creationId xmlns:a16="http://schemas.microsoft.com/office/drawing/2014/main" xmlns="" id="{CE69F389-E362-4099-9BB4-E0248217DB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841" y="182880"/>
            <a:ext cx="882124" cy="871051"/>
          </a:xfrm>
          <a:prstGeom prst="rect">
            <a:avLst/>
          </a:prstGeom>
        </p:spPr>
      </p:pic>
      <p:sp>
        <p:nvSpPr>
          <p:cNvPr id="11" name="Slide Number Placeholder 5">
            <a:extLst>
              <a:ext uri="{FF2B5EF4-FFF2-40B4-BE49-F238E27FC236}">
                <a16:creationId xmlns:a16="http://schemas.microsoft.com/office/drawing/2014/main" xmlns="" id="{7D04F652-D69F-4ADB-BD7C-B23FB58C72C3}"/>
              </a:ext>
            </a:extLst>
          </p:cNvPr>
          <p:cNvSpPr>
            <a:spLocks noGrp="1"/>
          </p:cNvSpPr>
          <p:nvPr>
            <p:ph type="sldNum" sz="quarter" idx="4"/>
          </p:nvPr>
        </p:nvSpPr>
        <p:spPr>
          <a:xfrm>
            <a:off x="8340230" y="6248400"/>
            <a:ext cx="346570" cy="276999"/>
          </a:xfrm>
          <a:prstGeom prst="rect">
            <a:avLst/>
          </a:prstGeom>
        </p:spPr>
        <p:txBody>
          <a:bodyPr wrap="none">
            <a:spAutoFit/>
          </a:bodyPr>
          <a:lstStyle>
            <a:lvl1pPr algn="r">
              <a:defRPr sz="1200" b="0">
                <a:solidFill>
                  <a:schemeClr val="accent2"/>
                </a:solidFill>
                <a:latin typeface="Aleo" panose="00000500000000000000" pitchFamily="2" charset="0"/>
              </a:defRPr>
            </a:lvl1pPr>
          </a:lstStyle>
          <a:p>
            <a:fld id="{D6DA6893-E978-4962-BF72-2FD340AD59D3}" type="slidenum">
              <a:rPr lang="en-US" smtClean="0"/>
              <a:pPr/>
              <a:t>‹#›</a:t>
            </a:fld>
            <a:endParaRPr lang="en-US" dirty="0"/>
          </a:p>
        </p:txBody>
      </p:sp>
      <p:cxnSp>
        <p:nvCxnSpPr>
          <p:cNvPr id="13" name="Straight Connector 12">
            <a:extLst>
              <a:ext uri="{FF2B5EF4-FFF2-40B4-BE49-F238E27FC236}">
                <a16:creationId xmlns:a16="http://schemas.microsoft.com/office/drawing/2014/main" xmlns="" id="{95872BC0-DC44-467D-BFF5-06DE6E90FFF9}"/>
              </a:ext>
            </a:extLst>
          </p:cNvPr>
          <p:cNvCxnSpPr>
            <a:cxnSpLocks/>
          </p:cNvCxnSpPr>
          <p:nvPr userDrawn="1"/>
        </p:nvCxnSpPr>
        <p:spPr>
          <a:xfrm flipH="1">
            <a:off x="457200" y="6418329"/>
            <a:ext cx="7924800"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34ED4B67-7263-4549-970D-B648B7BF6211}"/>
              </a:ext>
            </a:extLst>
          </p:cNvPr>
          <p:cNvSpPr>
            <a:spLocks noGrp="1"/>
          </p:cNvSpPr>
          <p:nvPr>
            <p:ph sz="half" idx="1"/>
          </p:nvPr>
        </p:nvSpPr>
        <p:spPr>
          <a:xfrm>
            <a:off x="457200" y="1389128"/>
            <a:ext cx="8229600" cy="4859271"/>
          </a:xfrm>
          <a:prstGeom prst="rect">
            <a:avLst/>
          </a:prstGeom>
        </p:spPr>
        <p:txBody>
          <a:bodyPr/>
          <a:lstStyle>
            <a:lvl1pPr marL="228600" indent="-228600">
              <a:buFont typeface="Arial" panose="020B0604020202020204" pitchFamily="34" charset="0"/>
              <a:buChar char="•"/>
              <a:defRPr sz="1800">
                <a:solidFill>
                  <a:schemeClr val="bg2">
                    <a:lumMod val="50000"/>
                  </a:schemeClr>
                </a:solidFill>
                <a:latin typeface="Roboto" panose="02000000000000000000" pitchFamily="2" charset="0"/>
                <a:ea typeface="Roboto" panose="02000000000000000000" pitchFamily="2" charset="0"/>
              </a:defRPr>
            </a:lvl1pPr>
            <a:lvl2pPr marL="457200" indent="-228600">
              <a:buFont typeface="Roboto" panose="02000000000000000000" pitchFamily="2" charset="0"/>
              <a:buChar char="‐"/>
              <a:defRPr sz="1800">
                <a:solidFill>
                  <a:schemeClr val="bg2">
                    <a:lumMod val="50000"/>
                  </a:schemeClr>
                </a:solidFill>
                <a:latin typeface="Roboto" panose="02000000000000000000" pitchFamily="2" charset="0"/>
                <a:ea typeface="Roboto" panose="02000000000000000000" pitchFamily="2" charset="0"/>
              </a:defRPr>
            </a:lvl2pPr>
            <a:lvl3pPr marL="685800" indent="-228600">
              <a:buFont typeface="Wingdings" panose="05000000000000000000" pitchFamily="2" charset="2"/>
              <a:buChar char="§"/>
              <a:defRPr sz="1800">
                <a:solidFill>
                  <a:schemeClr val="bg2">
                    <a:lumMod val="50000"/>
                  </a:schemeClr>
                </a:solidFill>
                <a:latin typeface="Roboto" panose="02000000000000000000" pitchFamily="2" charset="0"/>
                <a:ea typeface="Roboto" panose="02000000000000000000" pitchFamily="2" charset="0"/>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4388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386798"/>
            <a:ext cx="4038600" cy="4859271"/>
          </a:xfrm>
          <a:prstGeom prst="rect">
            <a:avLst/>
          </a:prstGeom>
        </p:spPr>
        <p:txBody>
          <a:bodyPr/>
          <a:lstStyle>
            <a:lvl1pPr marL="228600" indent="-228600">
              <a:buFont typeface="Arial" panose="020B0604020202020204" pitchFamily="34" charset="0"/>
              <a:buChar char="•"/>
              <a:defRPr sz="1800">
                <a:solidFill>
                  <a:schemeClr val="bg2">
                    <a:lumMod val="50000"/>
                  </a:schemeClr>
                </a:solidFill>
                <a:latin typeface="Roboto" panose="02000000000000000000" pitchFamily="2" charset="0"/>
                <a:ea typeface="Roboto" panose="02000000000000000000" pitchFamily="2" charset="0"/>
              </a:defRPr>
            </a:lvl1pPr>
            <a:lvl2pPr marL="457200" indent="-228600">
              <a:buFont typeface="Roboto" panose="02000000000000000000" pitchFamily="2" charset="0"/>
              <a:buChar char="‐"/>
              <a:defRPr sz="1800">
                <a:solidFill>
                  <a:schemeClr val="bg2">
                    <a:lumMod val="50000"/>
                  </a:schemeClr>
                </a:solidFill>
                <a:latin typeface="Roboto" panose="02000000000000000000" pitchFamily="2" charset="0"/>
                <a:ea typeface="Roboto" panose="02000000000000000000" pitchFamily="2" charset="0"/>
              </a:defRPr>
            </a:lvl2pPr>
            <a:lvl3pPr marL="685800" indent="-228600">
              <a:buFont typeface="Wingdings" panose="05000000000000000000" pitchFamily="2" charset="2"/>
              <a:buChar char="§"/>
              <a:defRPr sz="1800">
                <a:solidFill>
                  <a:schemeClr val="bg2">
                    <a:lumMod val="50000"/>
                  </a:schemeClr>
                </a:solidFill>
                <a:latin typeface="Roboto" panose="02000000000000000000" pitchFamily="2" charset="0"/>
                <a:ea typeface="Roboto" panose="02000000000000000000" pitchFamily="2" charset="0"/>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hasCustomPrompt="1"/>
          </p:nvPr>
        </p:nvSpPr>
        <p:spPr>
          <a:xfrm>
            <a:off x="457200" y="182880"/>
            <a:ext cx="7592641" cy="1036320"/>
          </a:xfrm>
          <a:prstGeom prst="rect">
            <a:avLst/>
          </a:prstGeom>
        </p:spPr>
        <p:txBody>
          <a:bodyPr/>
          <a:lstStyle>
            <a:lvl1pPr>
              <a:defRPr sz="3200" b="1">
                <a:solidFill>
                  <a:schemeClr val="accent1"/>
                </a:solidFill>
                <a:latin typeface="Aleo" panose="00000500000000000000" pitchFamily="2" charset="0"/>
              </a:defRPr>
            </a:lvl1pPr>
          </a:lstStyle>
          <a:p>
            <a:r>
              <a:rPr lang="en-US" dirty="0"/>
              <a:t>Click to edit Master title style</a:t>
            </a:r>
            <a:br>
              <a:rPr lang="en-US" dirty="0"/>
            </a:br>
            <a:endParaRPr lang="en-US" dirty="0"/>
          </a:p>
        </p:txBody>
      </p:sp>
      <p:sp>
        <p:nvSpPr>
          <p:cNvPr id="12" name="Slide Number Placeholder 5"/>
          <p:cNvSpPr>
            <a:spLocks noGrp="1"/>
          </p:cNvSpPr>
          <p:nvPr>
            <p:ph type="sldNum" sz="quarter" idx="4"/>
          </p:nvPr>
        </p:nvSpPr>
        <p:spPr>
          <a:xfrm>
            <a:off x="8340230" y="6248400"/>
            <a:ext cx="346570" cy="276999"/>
          </a:xfrm>
          <a:prstGeom prst="rect">
            <a:avLst/>
          </a:prstGeom>
        </p:spPr>
        <p:txBody>
          <a:bodyPr wrap="none">
            <a:spAutoFit/>
          </a:bodyPr>
          <a:lstStyle>
            <a:lvl1pPr algn="r">
              <a:defRPr sz="1200" b="0">
                <a:solidFill>
                  <a:schemeClr val="accent2"/>
                </a:solidFill>
                <a:latin typeface="Aleo" panose="00000500000000000000" pitchFamily="2" charset="0"/>
              </a:defRPr>
            </a:lvl1pPr>
          </a:lstStyle>
          <a:p>
            <a:fld id="{D6DA6893-E978-4962-BF72-2FD340AD59D3}" type="slidenum">
              <a:rPr lang="en-US" smtClean="0"/>
              <a:pPr/>
              <a:t>‹#›</a:t>
            </a:fld>
            <a:endParaRPr lang="en-US" dirty="0"/>
          </a:p>
        </p:txBody>
      </p:sp>
      <p:cxnSp>
        <p:nvCxnSpPr>
          <p:cNvPr id="14" name="Straight Connector 13"/>
          <p:cNvCxnSpPr>
            <a:cxnSpLocks/>
          </p:cNvCxnSpPr>
          <p:nvPr userDrawn="1"/>
        </p:nvCxnSpPr>
        <p:spPr>
          <a:xfrm flipH="1">
            <a:off x="457200" y="6418329"/>
            <a:ext cx="7924800"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3B1BED3C-F821-4FC6-9AF9-7AD9CDB2F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841" y="182880"/>
            <a:ext cx="882124" cy="871051"/>
          </a:xfrm>
          <a:prstGeom prst="rect">
            <a:avLst/>
          </a:prstGeom>
        </p:spPr>
      </p:pic>
      <p:sp>
        <p:nvSpPr>
          <p:cNvPr id="16" name="Content Placeholder 2">
            <a:extLst>
              <a:ext uri="{FF2B5EF4-FFF2-40B4-BE49-F238E27FC236}">
                <a16:creationId xmlns:a16="http://schemas.microsoft.com/office/drawing/2014/main" xmlns="" id="{D0B0A051-2CC1-40E3-ADDB-00442005332B}"/>
              </a:ext>
            </a:extLst>
          </p:cNvPr>
          <p:cNvSpPr>
            <a:spLocks noGrp="1"/>
          </p:cNvSpPr>
          <p:nvPr>
            <p:ph sz="half" idx="10"/>
          </p:nvPr>
        </p:nvSpPr>
        <p:spPr>
          <a:xfrm>
            <a:off x="4648202" y="1386799"/>
            <a:ext cx="4038600" cy="4859271"/>
          </a:xfrm>
          <a:prstGeom prst="rect">
            <a:avLst/>
          </a:prstGeom>
        </p:spPr>
        <p:txBody>
          <a:bodyPr/>
          <a:lstStyle>
            <a:lvl1pPr marL="228600" indent="-228600">
              <a:buFont typeface="Arial" panose="020B0604020202020204" pitchFamily="34" charset="0"/>
              <a:buChar char="•"/>
              <a:defRPr sz="1800">
                <a:solidFill>
                  <a:schemeClr val="bg2">
                    <a:lumMod val="50000"/>
                  </a:schemeClr>
                </a:solidFill>
                <a:latin typeface="Roboto" panose="02000000000000000000" pitchFamily="2" charset="0"/>
                <a:ea typeface="Roboto" panose="02000000000000000000" pitchFamily="2" charset="0"/>
              </a:defRPr>
            </a:lvl1pPr>
            <a:lvl2pPr marL="457200" indent="-228600">
              <a:buFont typeface="Roboto" panose="02000000000000000000" pitchFamily="2" charset="0"/>
              <a:buChar char="‐"/>
              <a:defRPr sz="1800">
                <a:solidFill>
                  <a:schemeClr val="bg2">
                    <a:lumMod val="50000"/>
                  </a:schemeClr>
                </a:solidFill>
                <a:latin typeface="Roboto" panose="02000000000000000000" pitchFamily="2" charset="0"/>
                <a:ea typeface="Roboto" panose="02000000000000000000" pitchFamily="2" charset="0"/>
              </a:defRPr>
            </a:lvl2pPr>
            <a:lvl3pPr marL="685800" indent="-228600">
              <a:buFont typeface="Wingdings" panose="05000000000000000000" pitchFamily="2" charset="2"/>
              <a:buChar char="§"/>
              <a:defRPr sz="1800">
                <a:solidFill>
                  <a:schemeClr val="bg2">
                    <a:lumMod val="50000"/>
                  </a:schemeClr>
                </a:solidFill>
                <a:latin typeface="Roboto" panose="02000000000000000000" pitchFamily="2" charset="0"/>
                <a:ea typeface="Roboto" panose="02000000000000000000" pitchFamily="2" charset="0"/>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794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
            <a:ext cx="7592641" cy="1036320"/>
          </a:xfrm>
          <a:prstGeom prst="rect">
            <a:avLst/>
          </a:prstGeom>
        </p:spPr>
        <p:txBody>
          <a:bodyPr/>
          <a:lstStyle>
            <a:lvl1pPr>
              <a:defRPr sz="3200" b="1">
                <a:solidFill>
                  <a:schemeClr val="accent2"/>
                </a:solidFill>
                <a:latin typeface="Aleo" panose="00000500000000000000" pitchFamily="2" charset="0"/>
              </a:defRPr>
            </a:lvl1pPr>
          </a:lstStyle>
          <a:p>
            <a:r>
              <a:rPr lang="en-US" dirty="0"/>
              <a:t>Click to edit Master title style</a:t>
            </a:r>
            <a:br>
              <a:rPr lang="en-US" dirty="0"/>
            </a:br>
            <a:endParaRPr lang="en-US" dirty="0"/>
          </a:p>
        </p:txBody>
      </p:sp>
      <p:pic>
        <p:nvPicPr>
          <p:cNvPr id="8" name="Picture 7">
            <a:extLst>
              <a:ext uri="{FF2B5EF4-FFF2-40B4-BE49-F238E27FC236}">
                <a16:creationId xmlns:a16="http://schemas.microsoft.com/office/drawing/2014/main" xmlns="" id="{CE69F389-E362-4099-9BB4-E0248217DB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841" y="182880"/>
            <a:ext cx="882124" cy="871051"/>
          </a:xfrm>
          <a:prstGeom prst="rect">
            <a:avLst/>
          </a:prstGeom>
        </p:spPr>
      </p:pic>
      <p:sp>
        <p:nvSpPr>
          <p:cNvPr id="11" name="Slide Number Placeholder 5">
            <a:extLst>
              <a:ext uri="{FF2B5EF4-FFF2-40B4-BE49-F238E27FC236}">
                <a16:creationId xmlns:a16="http://schemas.microsoft.com/office/drawing/2014/main" xmlns="" id="{7D04F652-D69F-4ADB-BD7C-B23FB58C72C3}"/>
              </a:ext>
            </a:extLst>
          </p:cNvPr>
          <p:cNvSpPr>
            <a:spLocks noGrp="1"/>
          </p:cNvSpPr>
          <p:nvPr>
            <p:ph type="sldNum" sz="quarter" idx="4"/>
          </p:nvPr>
        </p:nvSpPr>
        <p:spPr>
          <a:xfrm>
            <a:off x="8340230" y="6248400"/>
            <a:ext cx="346570" cy="276999"/>
          </a:xfrm>
          <a:prstGeom prst="rect">
            <a:avLst/>
          </a:prstGeom>
        </p:spPr>
        <p:txBody>
          <a:bodyPr wrap="none">
            <a:spAutoFit/>
          </a:bodyPr>
          <a:lstStyle>
            <a:lvl1pPr algn="r">
              <a:defRPr sz="1200" b="0">
                <a:solidFill>
                  <a:schemeClr val="accent1"/>
                </a:solidFill>
                <a:latin typeface="Aleo" panose="00000500000000000000" pitchFamily="2" charset="0"/>
              </a:defRPr>
            </a:lvl1pPr>
          </a:lstStyle>
          <a:p>
            <a:fld id="{D6DA6893-E978-4962-BF72-2FD340AD59D3}" type="slidenum">
              <a:rPr lang="en-US" smtClean="0"/>
              <a:pPr/>
              <a:t>‹#›</a:t>
            </a:fld>
            <a:endParaRPr lang="en-US" dirty="0"/>
          </a:p>
        </p:txBody>
      </p:sp>
      <p:cxnSp>
        <p:nvCxnSpPr>
          <p:cNvPr id="13" name="Straight Connector 12">
            <a:extLst>
              <a:ext uri="{FF2B5EF4-FFF2-40B4-BE49-F238E27FC236}">
                <a16:creationId xmlns:a16="http://schemas.microsoft.com/office/drawing/2014/main" xmlns="" id="{95872BC0-DC44-467D-BFF5-06DE6E90FFF9}"/>
              </a:ext>
            </a:extLst>
          </p:cNvPr>
          <p:cNvCxnSpPr>
            <a:cxnSpLocks/>
          </p:cNvCxnSpPr>
          <p:nvPr userDrawn="1"/>
        </p:nvCxnSpPr>
        <p:spPr>
          <a:xfrm flipH="1">
            <a:off x="457200" y="6418329"/>
            <a:ext cx="7924800" cy="0"/>
          </a:xfrm>
          <a:prstGeom prst="line">
            <a:avLst/>
          </a:prstGeom>
          <a:ln w="28575"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xmlns="" id="{34ED4B67-7263-4549-970D-B648B7BF6211}"/>
              </a:ext>
            </a:extLst>
          </p:cNvPr>
          <p:cNvSpPr>
            <a:spLocks noGrp="1"/>
          </p:cNvSpPr>
          <p:nvPr>
            <p:ph sz="half" idx="1"/>
          </p:nvPr>
        </p:nvSpPr>
        <p:spPr>
          <a:xfrm>
            <a:off x="457200" y="1389128"/>
            <a:ext cx="8229600" cy="4859271"/>
          </a:xfrm>
          <a:prstGeom prst="rect">
            <a:avLst/>
          </a:prstGeom>
        </p:spPr>
        <p:txBody>
          <a:bodyPr/>
          <a:lstStyle>
            <a:lvl1pPr marL="228600" indent="-228600">
              <a:buFont typeface="Arial" panose="020B0604020202020204" pitchFamily="34" charset="0"/>
              <a:buChar char="•"/>
              <a:defRPr sz="1800">
                <a:solidFill>
                  <a:schemeClr val="bg2">
                    <a:lumMod val="50000"/>
                  </a:schemeClr>
                </a:solidFill>
                <a:latin typeface="Roboto" panose="02000000000000000000" pitchFamily="2" charset="0"/>
                <a:ea typeface="Roboto" panose="02000000000000000000" pitchFamily="2" charset="0"/>
              </a:defRPr>
            </a:lvl1pPr>
            <a:lvl2pPr marL="457200" indent="-228600">
              <a:buFont typeface="Roboto" panose="02000000000000000000" pitchFamily="2" charset="0"/>
              <a:buChar char="‐"/>
              <a:defRPr sz="1800">
                <a:solidFill>
                  <a:schemeClr val="bg2">
                    <a:lumMod val="50000"/>
                  </a:schemeClr>
                </a:solidFill>
                <a:latin typeface="Roboto" panose="02000000000000000000" pitchFamily="2" charset="0"/>
                <a:ea typeface="Roboto" panose="02000000000000000000" pitchFamily="2" charset="0"/>
              </a:defRPr>
            </a:lvl2pPr>
            <a:lvl3pPr marL="685800" indent="-228600">
              <a:buFont typeface="Wingdings" panose="05000000000000000000" pitchFamily="2" charset="2"/>
              <a:buChar char="§"/>
              <a:defRPr sz="1800">
                <a:solidFill>
                  <a:schemeClr val="bg2">
                    <a:lumMod val="50000"/>
                  </a:schemeClr>
                </a:solidFill>
                <a:latin typeface="Roboto" panose="02000000000000000000" pitchFamily="2" charset="0"/>
                <a:ea typeface="Roboto" panose="02000000000000000000" pitchFamily="2" charset="0"/>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6781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386798"/>
            <a:ext cx="4038600" cy="4859271"/>
          </a:xfrm>
          <a:prstGeom prst="rect">
            <a:avLst/>
          </a:prstGeom>
        </p:spPr>
        <p:txBody>
          <a:bodyPr/>
          <a:lstStyle>
            <a:lvl1pPr marL="228600" indent="-228600">
              <a:buFont typeface="Arial" panose="020B0604020202020204" pitchFamily="34" charset="0"/>
              <a:buChar char="•"/>
              <a:defRPr sz="1800">
                <a:solidFill>
                  <a:schemeClr val="bg2">
                    <a:lumMod val="50000"/>
                  </a:schemeClr>
                </a:solidFill>
                <a:latin typeface="Roboto" panose="02000000000000000000" pitchFamily="2" charset="0"/>
                <a:ea typeface="Roboto" panose="02000000000000000000" pitchFamily="2" charset="0"/>
              </a:defRPr>
            </a:lvl1pPr>
            <a:lvl2pPr marL="457200" indent="-228600">
              <a:buFont typeface="Roboto" panose="02000000000000000000" pitchFamily="2" charset="0"/>
              <a:buChar char="‐"/>
              <a:defRPr sz="1800">
                <a:solidFill>
                  <a:schemeClr val="bg2">
                    <a:lumMod val="50000"/>
                  </a:schemeClr>
                </a:solidFill>
                <a:latin typeface="Roboto" panose="02000000000000000000" pitchFamily="2" charset="0"/>
                <a:ea typeface="Roboto" panose="02000000000000000000" pitchFamily="2" charset="0"/>
              </a:defRPr>
            </a:lvl2pPr>
            <a:lvl3pPr marL="685800" indent="-228600">
              <a:buFont typeface="Wingdings" panose="05000000000000000000" pitchFamily="2" charset="2"/>
              <a:buChar char="§"/>
              <a:defRPr sz="1800">
                <a:solidFill>
                  <a:schemeClr val="bg2">
                    <a:lumMod val="50000"/>
                  </a:schemeClr>
                </a:solidFill>
                <a:latin typeface="Roboto" panose="02000000000000000000" pitchFamily="2" charset="0"/>
                <a:ea typeface="Roboto" panose="02000000000000000000" pitchFamily="2" charset="0"/>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Title 1"/>
          <p:cNvSpPr>
            <a:spLocks noGrp="1"/>
          </p:cNvSpPr>
          <p:nvPr>
            <p:ph type="title" hasCustomPrompt="1"/>
          </p:nvPr>
        </p:nvSpPr>
        <p:spPr>
          <a:xfrm>
            <a:off x="457200" y="182880"/>
            <a:ext cx="7592641" cy="1036320"/>
          </a:xfrm>
          <a:prstGeom prst="rect">
            <a:avLst/>
          </a:prstGeom>
        </p:spPr>
        <p:txBody>
          <a:bodyPr/>
          <a:lstStyle>
            <a:lvl1pPr>
              <a:defRPr sz="3200" b="1">
                <a:solidFill>
                  <a:schemeClr val="accent2"/>
                </a:solidFill>
                <a:latin typeface="Aleo" panose="00000500000000000000" pitchFamily="2" charset="0"/>
              </a:defRPr>
            </a:lvl1pPr>
          </a:lstStyle>
          <a:p>
            <a:r>
              <a:rPr lang="en-US" dirty="0"/>
              <a:t>Click to edit Master title style</a:t>
            </a:r>
            <a:br>
              <a:rPr lang="en-US" dirty="0"/>
            </a:br>
            <a:endParaRPr lang="en-US" dirty="0"/>
          </a:p>
        </p:txBody>
      </p:sp>
      <p:pic>
        <p:nvPicPr>
          <p:cNvPr id="10" name="Picture 9">
            <a:extLst>
              <a:ext uri="{FF2B5EF4-FFF2-40B4-BE49-F238E27FC236}">
                <a16:creationId xmlns:a16="http://schemas.microsoft.com/office/drawing/2014/main" xmlns="" id="{3B1BED3C-F821-4FC6-9AF9-7AD9CDB2F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841" y="182880"/>
            <a:ext cx="882124" cy="871051"/>
          </a:xfrm>
          <a:prstGeom prst="rect">
            <a:avLst/>
          </a:prstGeom>
        </p:spPr>
      </p:pic>
      <p:sp>
        <p:nvSpPr>
          <p:cNvPr id="16" name="Content Placeholder 2">
            <a:extLst>
              <a:ext uri="{FF2B5EF4-FFF2-40B4-BE49-F238E27FC236}">
                <a16:creationId xmlns:a16="http://schemas.microsoft.com/office/drawing/2014/main" xmlns="" id="{D0B0A051-2CC1-40E3-ADDB-00442005332B}"/>
              </a:ext>
            </a:extLst>
          </p:cNvPr>
          <p:cNvSpPr>
            <a:spLocks noGrp="1"/>
          </p:cNvSpPr>
          <p:nvPr>
            <p:ph sz="half" idx="10"/>
          </p:nvPr>
        </p:nvSpPr>
        <p:spPr>
          <a:xfrm>
            <a:off x="4648202" y="1386799"/>
            <a:ext cx="4038600" cy="4859271"/>
          </a:xfrm>
          <a:prstGeom prst="rect">
            <a:avLst/>
          </a:prstGeom>
        </p:spPr>
        <p:txBody>
          <a:bodyPr/>
          <a:lstStyle>
            <a:lvl1pPr marL="228600" indent="-228600">
              <a:buFont typeface="Arial" panose="020B0604020202020204" pitchFamily="34" charset="0"/>
              <a:buChar char="•"/>
              <a:defRPr sz="1800">
                <a:solidFill>
                  <a:schemeClr val="bg2">
                    <a:lumMod val="50000"/>
                  </a:schemeClr>
                </a:solidFill>
                <a:latin typeface="Roboto" panose="02000000000000000000" pitchFamily="2" charset="0"/>
                <a:ea typeface="Roboto" panose="02000000000000000000" pitchFamily="2" charset="0"/>
              </a:defRPr>
            </a:lvl1pPr>
            <a:lvl2pPr marL="457200" indent="-228600">
              <a:buFont typeface="Roboto" panose="02000000000000000000" pitchFamily="2" charset="0"/>
              <a:buChar char="‐"/>
              <a:defRPr sz="1800">
                <a:solidFill>
                  <a:schemeClr val="bg2">
                    <a:lumMod val="50000"/>
                  </a:schemeClr>
                </a:solidFill>
                <a:latin typeface="Roboto" panose="02000000000000000000" pitchFamily="2" charset="0"/>
                <a:ea typeface="Roboto" panose="02000000000000000000" pitchFamily="2" charset="0"/>
              </a:defRPr>
            </a:lvl2pPr>
            <a:lvl3pPr marL="685800" indent="-228600">
              <a:buFont typeface="Wingdings" panose="05000000000000000000" pitchFamily="2" charset="2"/>
              <a:buChar char="§"/>
              <a:defRPr sz="1800">
                <a:solidFill>
                  <a:schemeClr val="bg2">
                    <a:lumMod val="50000"/>
                  </a:schemeClr>
                </a:solidFill>
                <a:latin typeface="Roboto" panose="02000000000000000000" pitchFamily="2" charset="0"/>
                <a:ea typeface="Roboto" panose="02000000000000000000" pitchFamily="2" charset="0"/>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xmlns="" id="{36F52302-26D3-4977-995C-BD476BA64F47}"/>
              </a:ext>
            </a:extLst>
          </p:cNvPr>
          <p:cNvSpPr>
            <a:spLocks noGrp="1"/>
          </p:cNvSpPr>
          <p:nvPr>
            <p:ph type="sldNum" sz="quarter" idx="4"/>
          </p:nvPr>
        </p:nvSpPr>
        <p:spPr>
          <a:xfrm>
            <a:off x="8340230" y="6248400"/>
            <a:ext cx="346570" cy="276999"/>
          </a:xfrm>
          <a:prstGeom prst="rect">
            <a:avLst/>
          </a:prstGeom>
        </p:spPr>
        <p:txBody>
          <a:bodyPr wrap="none">
            <a:spAutoFit/>
          </a:bodyPr>
          <a:lstStyle>
            <a:lvl1pPr algn="r">
              <a:defRPr sz="1200" b="0">
                <a:solidFill>
                  <a:schemeClr val="accent1"/>
                </a:solidFill>
                <a:latin typeface="Aleo" panose="00000500000000000000" pitchFamily="2" charset="0"/>
              </a:defRPr>
            </a:lvl1pPr>
          </a:lstStyle>
          <a:p>
            <a:fld id="{D6DA6893-E978-4962-BF72-2FD340AD59D3}" type="slidenum">
              <a:rPr lang="en-US" smtClean="0"/>
              <a:pPr/>
              <a:t>‹#›</a:t>
            </a:fld>
            <a:endParaRPr lang="en-US" dirty="0"/>
          </a:p>
        </p:txBody>
      </p:sp>
      <p:cxnSp>
        <p:nvCxnSpPr>
          <p:cNvPr id="11" name="Straight Connector 10">
            <a:extLst>
              <a:ext uri="{FF2B5EF4-FFF2-40B4-BE49-F238E27FC236}">
                <a16:creationId xmlns:a16="http://schemas.microsoft.com/office/drawing/2014/main" xmlns="" id="{F3347B5B-37B3-4666-A187-F141602E8622}"/>
              </a:ext>
            </a:extLst>
          </p:cNvPr>
          <p:cNvCxnSpPr>
            <a:cxnSpLocks/>
          </p:cNvCxnSpPr>
          <p:nvPr userDrawn="1"/>
        </p:nvCxnSpPr>
        <p:spPr>
          <a:xfrm flipH="1">
            <a:off x="457200" y="6418329"/>
            <a:ext cx="7924800" cy="0"/>
          </a:xfrm>
          <a:prstGeom prst="line">
            <a:avLst/>
          </a:prstGeom>
          <a:ln w="28575"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94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3" name="Rectangle 12"/>
          <p:cNvSpPr/>
          <p:nvPr userDrawn="1"/>
        </p:nvSpPr>
        <p:spPr>
          <a:xfrm>
            <a:off x="0" y="2967037"/>
            <a:ext cx="137160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371600" y="2967037"/>
            <a:ext cx="381000"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hasCustomPrompt="1"/>
          </p:nvPr>
        </p:nvSpPr>
        <p:spPr>
          <a:xfrm>
            <a:off x="1828800" y="2995612"/>
            <a:ext cx="5943600" cy="704850"/>
          </a:xfrm>
          <a:prstGeom prst="rect">
            <a:avLst/>
          </a:prstGeom>
        </p:spPr>
        <p:txBody>
          <a:bodyPr/>
          <a:lstStyle>
            <a:lvl1pPr>
              <a:defRPr sz="3200" b="1" baseline="0">
                <a:solidFill>
                  <a:schemeClr val="tx1"/>
                </a:solidFill>
                <a:latin typeface="Aleo" panose="00000500000000000000" pitchFamily="2" charset="0"/>
              </a:defRPr>
            </a:lvl1pPr>
          </a:lstStyle>
          <a:p>
            <a:r>
              <a:rPr lang="en-US" dirty="0"/>
              <a:t>Section Title</a:t>
            </a:r>
          </a:p>
        </p:txBody>
      </p:sp>
      <p:sp>
        <p:nvSpPr>
          <p:cNvPr id="7" name="Slide Number Placeholder 5">
            <a:extLst>
              <a:ext uri="{FF2B5EF4-FFF2-40B4-BE49-F238E27FC236}">
                <a16:creationId xmlns:a16="http://schemas.microsoft.com/office/drawing/2014/main" xmlns="" id="{918472DE-4E7B-4DE4-B4E7-C924339E4BFE}"/>
              </a:ext>
            </a:extLst>
          </p:cNvPr>
          <p:cNvSpPr>
            <a:spLocks noGrp="1"/>
          </p:cNvSpPr>
          <p:nvPr>
            <p:ph type="sldNum" sz="quarter" idx="4"/>
          </p:nvPr>
        </p:nvSpPr>
        <p:spPr>
          <a:xfrm>
            <a:off x="8340230" y="6248400"/>
            <a:ext cx="346570" cy="276999"/>
          </a:xfrm>
          <a:prstGeom prst="rect">
            <a:avLst/>
          </a:prstGeom>
        </p:spPr>
        <p:txBody>
          <a:bodyPr wrap="none">
            <a:spAutoFit/>
          </a:bodyPr>
          <a:lstStyle>
            <a:lvl1pPr algn="r">
              <a:defRPr sz="1200" b="0">
                <a:solidFill>
                  <a:schemeClr val="tx2"/>
                </a:solidFill>
                <a:latin typeface="Aleo" panose="00000500000000000000" pitchFamily="2" charset="0"/>
              </a:defRPr>
            </a:lvl1pPr>
          </a:lstStyle>
          <a:p>
            <a:fld id="{D6DA6893-E978-4962-BF72-2FD340AD59D3}" type="slidenum">
              <a:rPr lang="en-US" smtClean="0"/>
              <a:pPr/>
              <a:t>‹#›</a:t>
            </a:fld>
            <a:endParaRPr lang="en-US" dirty="0"/>
          </a:p>
        </p:txBody>
      </p:sp>
    </p:spTree>
    <p:extLst>
      <p:ext uri="{BB962C8B-B14F-4D97-AF65-F5344CB8AC3E}">
        <p14:creationId xmlns:p14="http://schemas.microsoft.com/office/powerpoint/2010/main" val="38942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xmlns="" id="{7D04F652-D69F-4ADB-BD7C-B23FB58C72C3}"/>
              </a:ext>
            </a:extLst>
          </p:cNvPr>
          <p:cNvSpPr>
            <a:spLocks noGrp="1"/>
          </p:cNvSpPr>
          <p:nvPr>
            <p:ph type="sldNum" sz="quarter" idx="4"/>
          </p:nvPr>
        </p:nvSpPr>
        <p:spPr>
          <a:xfrm>
            <a:off x="8340230" y="6248400"/>
            <a:ext cx="346570" cy="276999"/>
          </a:xfrm>
          <a:prstGeom prst="rect">
            <a:avLst/>
          </a:prstGeom>
        </p:spPr>
        <p:txBody>
          <a:bodyPr wrap="none">
            <a:spAutoFit/>
          </a:bodyPr>
          <a:lstStyle>
            <a:lvl1pPr algn="r">
              <a:defRPr sz="1200" b="0">
                <a:solidFill>
                  <a:schemeClr val="accent2"/>
                </a:solidFill>
                <a:latin typeface="Aleo" panose="00000500000000000000" pitchFamily="2" charset="0"/>
              </a:defRPr>
            </a:lvl1pPr>
          </a:lstStyle>
          <a:p>
            <a:fld id="{D6DA6893-E978-4962-BF72-2FD340AD59D3}" type="slidenum">
              <a:rPr lang="en-US" smtClean="0"/>
              <a:pPr/>
              <a:t>‹#›</a:t>
            </a:fld>
            <a:endParaRPr lang="en-US" dirty="0"/>
          </a:p>
        </p:txBody>
      </p:sp>
      <p:cxnSp>
        <p:nvCxnSpPr>
          <p:cNvPr id="13" name="Straight Connector 12">
            <a:extLst>
              <a:ext uri="{FF2B5EF4-FFF2-40B4-BE49-F238E27FC236}">
                <a16:creationId xmlns:a16="http://schemas.microsoft.com/office/drawing/2014/main" xmlns="" id="{95872BC0-DC44-467D-BFF5-06DE6E90FFF9}"/>
              </a:ext>
            </a:extLst>
          </p:cNvPr>
          <p:cNvCxnSpPr>
            <a:cxnSpLocks/>
          </p:cNvCxnSpPr>
          <p:nvPr userDrawn="1"/>
        </p:nvCxnSpPr>
        <p:spPr>
          <a:xfrm flipH="1">
            <a:off x="457200" y="6418329"/>
            <a:ext cx="7924800"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7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6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80526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2" r:id="rId3"/>
    <p:sldLayoutId id="2147483658" r:id="rId4"/>
    <p:sldLayoutId id="2147483659" r:id="rId5"/>
    <p:sldLayoutId id="2147483654" r:id="rId6"/>
    <p:sldLayoutId id="2147483660" r:id="rId7"/>
    <p:sldLayoutId id="2147483657" r:id="rId8"/>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304800"/>
            <a:ext cx="2006385" cy="1981200"/>
          </a:xfrm>
          <a:prstGeom prst="rect">
            <a:avLst/>
          </a:prstGeom>
        </p:spPr>
      </p:pic>
      <p:pic>
        <p:nvPicPr>
          <p:cNvPr id="9" name="Picture 8">
            <a:extLst>
              <a:ext uri="{FF2B5EF4-FFF2-40B4-BE49-F238E27FC236}">
                <a16:creationId xmlns:a16="http://schemas.microsoft.com/office/drawing/2014/main" xmlns="" id="{DE2EE83C-AC42-4A5E-A7C8-B20EF5E35937}"/>
              </a:ext>
            </a:extLst>
          </p:cNvPr>
          <p:cNvPicPr>
            <a:picLocks noChangeAspect="1"/>
          </p:cNvPicPr>
          <p:nvPr/>
        </p:nvPicPr>
        <p:blipFill rotWithShape="1">
          <a:blip r:embed="rId3"/>
          <a:srcRect r="7202"/>
          <a:stretch/>
        </p:blipFill>
        <p:spPr>
          <a:xfrm>
            <a:off x="1" y="0"/>
            <a:ext cx="6248400" cy="6858000"/>
          </a:xfrm>
          <a:prstGeom prst="rect">
            <a:avLst/>
          </a:prstGeom>
        </p:spPr>
      </p:pic>
      <p:sp>
        <p:nvSpPr>
          <p:cNvPr id="10" name="TextBox 9">
            <a:extLst>
              <a:ext uri="{FF2B5EF4-FFF2-40B4-BE49-F238E27FC236}">
                <a16:creationId xmlns:a16="http://schemas.microsoft.com/office/drawing/2014/main" xmlns="" id="{40E1DCDF-E58F-4C33-A700-3DE710D9DFF0}"/>
              </a:ext>
            </a:extLst>
          </p:cNvPr>
          <p:cNvSpPr txBox="1"/>
          <p:nvPr/>
        </p:nvSpPr>
        <p:spPr>
          <a:xfrm>
            <a:off x="6477000" y="2829104"/>
            <a:ext cx="2514600" cy="3724096"/>
          </a:xfrm>
          <a:prstGeom prst="rect">
            <a:avLst/>
          </a:prstGeom>
          <a:noFill/>
        </p:spPr>
        <p:txBody>
          <a:bodyPr wrap="square" rtlCol="0">
            <a:spAutoFit/>
          </a:bodyPr>
          <a:lstStyle/>
          <a:p>
            <a:r>
              <a:rPr lang="en-US" sz="2400" b="1" dirty="0">
                <a:solidFill>
                  <a:schemeClr val="accent1"/>
                </a:solidFill>
                <a:latin typeface="Aleo" panose="00000500000000000000" pitchFamily="2" charset="0"/>
              </a:rPr>
              <a:t>New York City’s Roadmap to Eliminating Childhood Lead Exposure</a:t>
            </a:r>
          </a:p>
          <a:p>
            <a:pPr>
              <a:spcBef>
                <a:spcPts val="3600"/>
              </a:spcBef>
            </a:pPr>
            <a:r>
              <a:rPr lang="en-US" sz="1400" b="1" dirty="0">
                <a:solidFill>
                  <a:schemeClr val="accent2"/>
                </a:solidFill>
                <a:latin typeface="Aleo" panose="00000500000000000000" pitchFamily="2" charset="0"/>
              </a:rPr>
              <a:t>Kathryn Garcia</a:t>
            </a:r>
            <a:r>
              <a:rPr lang="en-US" sz="1400" dirty="0">
                <a:solidFill>
                  <a:schemeClr val="accent2"/>
                </a:solidFill>
                <a:latin typeface="Aleo" panose="00000500000000000000" pitchFamily="2" charset="0"/>
              </a:rPr>
              <a:t/>
            </a:r>
            <a:br>
              <a:rPr lang="en-US" sz="1400" dirty="0">
                <a:solidFill>
                  <a:schemeClr val="accent2"/>
                </a:solidFill>
                <a:latin typeface="Aleo" panose="00000500000000000000" pitchFamily="2" charset="0"/>
              </a:rPr>
            </a:br>
            <a:r>
              <a:rPr lang="en-US" sz="1400" dirty="0">
                <a:solidFill>
                  <a:schemeClr val="accent1"/>
                </a:solidFill>
                <a:latin typeface="Aleo" panose="00000500000000000000" pitchFamily="2" charset="0"/>
              </a:rPr>
              <a:t>Senior Advisor</a:t>
            </a:r>
            <a:br>
              <a:rPr lang="en-US" sz="1400" dirty="0">
                <a:solidFill>
                  <a:schemeClr val="accent1"/>
                </a:solidFill>
                <a:latin typeface="Aleo" panose="00000500000000000000" pitchFamily="2" charset="0"/>
              </a:rPr>
            </a:br>
            <a:r>
              <a:rPr lang="en-US" sz="1400" dirty="0">
                <a:solidFill>
                  <a:schemeClr val="accent1"/>
                </a:solidFill>
                <a:latin typeface="Aleo" panose="00000500000000000000" pitchFamily="2" charset="0"/>
              </a:rPr>
              <a:t>Citywide Lead Prevention</a:t>
            </a:r>
          </a:p>
          <a:p>
            <a:pPr>
              <a:spcBef>
                <a:spcPts val="3600"/>
              </a:spcBef>
            </a:pPr>
            <a:r>
              <a:rPr lang="en-US" sz="1400" b="1" dirty="0">
                <a:solidFill>
                  <a:schemeClr val="accent2"/>
                </a:solidFill>
                <a:latin typeface="Aleo" panose="00000500000000000000" pitchFamily="2" charset="0"/>
              </a:rPr>
              <a:t>October 4, 2019</a:t>
            </a:r>
            <a:endParaRPr lang="en-US" sz="1400" b="1" dirty="0">
              <a:solidFill>
                <a:schemeClr val="accent1"/>
              </a:solidFill>
              <a:latin typeface="Aleo" panose="00000500000000000000" pitchFamily="2" charset="0"/>
            </a:endParaRPr>
          </a:p>
        </p:txBody>
      </p:sp>
    </p:spTree>
    <p:extLst>
      <p:ext uri="{BB962C8B-B14F-4D97-AF65-F5344CB8AC3E}">
        <p14:creationId xmlns:p14="http://schemas.microsoft.com/office/powerpoint/2010/main" val="283928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B764F0E-39C5-4B18-AFFF-C34092F42EFF}"/>
              </a:ext>
            </a:extLst>
          </p:cNvPr>
          <p:cNvSpPr>
            <a:spLocks noGrp="1"/>
          </p:cNvSpPr>
          <p:nvPr>
            <p:ph sz="half" idx="1"/>
          </p:nvPr>
        </p:nvSpPr>
        <p:spPr/>
        <p:txBody>
          <a:bodyPr/>
          <a:lstStyle/>
          <a:p>
            <a:r>
              <a:rPr lang="en-US" b="1" dirty="0"/>
              <a:t>Help private landlords become lead-free</a:t>
            </a:r>
          </a:p>
          <a:p>
            <a:pPr lvl="1"/>
            <a:r>
              <a:rPr lang="en-US" dirty="0"/>
              <a:t>Expand financial assistance for landlords who abate hazards while preserving affordability</a:t>
            </a:r>
          </a:p>
          <a:p>
            <a:pPr lvl="1"/>
            <a:r>
              <a:rPr lang="en-US" dirty="0"/>
              <a:t>Expand landlord outreach and language services</a:t>
            </a:r>
          </a:p>
          <a:p>
            <a:pPr lvl="1"/>
            <a:r>
              <a:rPr lang="en-US" dirty="0"/>
              <a:t>Require landlords to maintain lead-related records online</a:t>
            </a:r>
          </a:p>
          <a:p>
            <a:pPr lvl="1"/>
            <a:r>
              <a:rPr lang="en-US" dirty="0"/>
              <a:t>Restructure exemption process to create a “Lead Paint Free” certification</a:t>
            </a:r>
          </a:p>
          <a:p>
            <a:pPr lvl="1"/>
            <a:endParaRPr lang="en-US" dirty="0"/>
          </a:p>
        </p:txBody>
      </p:sp>
      <p:sp>
        <p:nvSpPr>
          <p:cNvPr id="2" name="Title 1">
            <a:extLst>
              <a:ext uri="{FF2B5EF4-FFF2-40B4-BE49-F238E27FC236}">
                <a16:creationId xmlns:a16="http://schemas.microsoft.com/office/drawing/2014/main" xmlns="" id="{FF16190C-8C01-411C-A1A8-0922B8CFB919}"/>
              </a:ext>
            </a:extLst>
          </p:cNvPr>
          <p:cNvSpPr>
            <a:spLocks noGrp="1"/>
          </p:cNvSpPr>
          <p:nvPr>
            <p:ph type="title"/>
          </p:nvPr>
        </p:nvSpPr>
        <p:spPr/>
        <p:txBody>
          <a:bodyPr/>
          <a:lstStyle/>
          <a:p>
            <a:r>
              <a:rPr lang="en-US" dirty="0"/>
              <a:t>Paint is the Problem:</a:t>
            </a:r>
            <a:br>
              <a:rPr lang="en-US" dirty="0"/>
            </a:br>
            <a:r>
              <a:rPr lang="en-US" b="0" dirty="0"/>
              <a:t>Eliminate Lead Paint Hazards</a:t>
            </a:r>
            <a:endParaRPr lang="en-US" dirty="0"/>
          </a:p>
        </p:txBody>
      </p:sp>
      <p:pic>
        <p:nvPicPr>
          <p:cNvPr id="6" name="Content Placeholder 5">
            <a:extLst>
              <a:ext uri="{FF2B5EF4-FFF2-40B4-BE49-F238E27FC236}">
                <a16:creationId xmlns:a16="http://schemas.microsoft.com/office/drawing/2014/main" xmlns="" id="{8D9530BE-3C46-4171-80B9-D12D48581BAD}"/>
              </a:ext>
            </a:extLst>
          </p:cNvPr>
          <p:cNvPicPr>
            <a:picLocks noGrp="1" noChangeAspect="1"/>
          </p:cNvPicPr>
          <p:nvPr>
            <p:ph sz="half" idx="10"/>
          </p:nvPr>
        </p:nvPicPr>
        <p:blipFill>
          <a:blip r:embed="rId3"/>
          <a:stretch>
            <a:fillRect/>
          </a:stretch>
        </p:blipFill>
        <p:spPr>
          <a:xfrm>
            <a:off x="4783715" y="1387475"/>
            <a:ext cx="3767570" cy="4859338"/>
          </a:xfrm>
          <a:prstGeom prst="rect">
            <a:avLst/>
          </a:prstGeom>
        </p:spPr>
      </p:pic>
      <p:sp>
        <p:nvSpPr>
          <p:cNvPr id="3" name="Slide Number Placeholder 2">
            <a:extLst>
              <a:ext uri="{FF2B5EF4-FFF2-40B4-BE49-F238E27FC236}">
                <a16:creationId xmlns:a16="http://schemas.microsoft.com/office/drawing/2014/main" xmlns="" id="{BB993974-1A7F-49AB-BD57-0EC8686FEEE5}"/>
              </a:ext>
            </a:extLst>
          </p:cNvPr>
          <p:cNvSpPr>
            <a:spLocks noGrp="1"/>
          </p:cNvSpPr>
          <p:nvPr>
            <p:ph type="sldNum" sz="quarter" idx="4"/>
          </p:nvPr>
        </p:nvSpPr>
        <p:spPr/>
        <p:txBody>
          <a:bodyPr/>
          <a:lstStyle/>
          <a:p>
            <a:fld id="{D6DA6893-E978-4962-BF72-2FD340AD59D3}" type="slidenum">
              <a:rPr lang="en-US" smtClean="0"/>
              <a:pPr/>
              <a:t>10</a:t>
            </a:fld>
            <a:endParaRPr lang="en-US" dirty="0"/>
          </a:p>
        </p:txBody>
      </p:sp>
    </p:spTree>
    <p:extLst>
      <p:ext uri="{BB962C8B-B14F-4D97-AF65-F5344CB8AC3E}">
        <p14:creationId xmlns:p14="http://schemas.microsoft.com/office/powerpoint/2010/main" val="217404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514AA5A6-5099-4118-85AB-762CB9FC0CC0}"/>
              </a:ext>
            </a:extLst>
          </p:cNvPr>
          <p:cNvSpPr>
            <a:spLocks noGrp="1"/>
          </p:cNvSpPr>
          <p:nvPr>
            <p:ph sz="half" idx="1"/>
          </p:nvPr>
        </p:nvSpPr>
        <p:spPr>
          <a:xfrm>
            <a:off x="457199" y="1386798"/>
            <a:ext cx="4038600" cy="4859271"/>
          </a:xfrm>
        </p:spPr>
        <p:txBody>
          <a:bodyPr/>
          <a:lstStyle/>
          <a:p>
            <a:r>
              <a:rPr lang="en-US" b="1" dirty="0"/>
              <a:t>Ensure lead paint hazards are addressed in public housing and City housing programs</a:t>
            </a:r>
          </a:p>
          <a:p>
            <a:pPr lvl="1"/>
            <a:r>
              <a:rPr lang="en-US" dirty="0"/>
              <a:t>Test NYCHA units for lead hazards</a:t>
            </a:r>
            <a:endParaRPr lang="en-US" dirty="0">
              <a:solidFill>
                <a:schemeClr val="accent4"/>
              </a:solidFill>
            </a:endParaRPr>
          </a:p>
          <a:p>
            <a:pPr lvl="1"/>
            <a:r>
              <a:rPr lang="en-US" dirty="0"/>
              <a:t>Ensure staff are trained on lead-safe work practices</a:t>
            </a:r>
          </a:p>
          <a:p>
            <a:pPr lvl="1"/>
            <a:r>
              <a:rPr lang="en-US" dirty="0"/>
              <a:t>Make testing results and progress available to residents and public</a:t>
            </a:r>
          </a:p>
          <a:p>
            <a:r>
              <a:rPr lang="en-US" b="1" dirty="0"/>
              <a:t>In shelters: </a:t>
            </a:r>
            <a:r>
              <a:rPr lang="en-US" dirty="0"/>
              <a:t>Invest $7m to test for and eliminate lead from all family shelter units</a:t>
            </a:r>
          </a:p>
          <a:p>
            <a:r>
              <a:rPr lang="en-US" b="1" dirty="0"/>
              <a:t>In other subsidized housing: </a:t>
            </a:r>
            <a:r>
              <a:rPr lang="en-US" dirty="0"/>
              <a:t>Continue robust processes for subsidized housing programs</a:t>
            </a:r>
            <a:endParaRPr lang="en-US" b="1" dirty="0"/>
          </a:p>
        </p:txBody>
      </p:sp>
      <p:sp>
        <p:nvSpPr>
          <p:cNvPr id="2" name="Title 1">
            <a:extLst>
              <a:ext uri="{FF2B5EF4-FFF2-40B4-BE49-F238E27FC236}">
                <a16:creationId xmlns:a16="http://schemas.microsoft.com/office/drawing/2014/main" xmlns="" id="{49A36614-D9D2-4DED-9218-D3EAAACA1CBD}"/>
              </a:ext>
            </a:extLst>
          </p:cNvPr>
          <p:cNvSpPr>
            <a:spLocks noGrp="1"/>
          </p:cNvSpPr>
          <p:nvPr>
            <p:ph type="title"/>
          </p:nvPr>
        </p:nvSpPr>
        <p:spPr/>
        <p:txBody>
          <a:bodyPr/>
          <a:lstStyle/>
          <a:p>
            <a:r>
              <a:rPr lang="en-US" dirty="0"/>
              <a:t>Paint is the Problem:</a:t>
            </a:r>
            <a:br>
              <a:rPr lang="en-US" dirty="0"/>
            </a:br>
            <a:r>
              <a:rPr lang="en-US" b="0" dirty="0"/>
              <a:t>Eliminate Lead Paint Hazards</a:t>
            </a:r>
            <a:endParaRPr lang="en-US" dirty="0"/>
          </a:p>
        </p:txBody>
      </p:sp>
      <p:sp>
        <p:nvSpPr>
          <p:cNvPr id="3" name="Slide Number Placeholder 2">
            <a:extLst>
              <a:ext uri="{FF2B5EF4-FFF2-40B4-BE49-F238E27FC236}">
                <a16:creationId xmlns:a16="http://schemas.microsoft.com/office/drawing/2014/main" xmlns="" id="{840D469C-10E2-4575-B4AB-2019C54A16BD}"/>
              </a:ext>
            </a:extLst>
          </p:cNvPr>
          <p:cNvSpPr>
            <a:spLocks noGrp="1"/>
          </p:cNvSpPr>
          <p:nvPr>
            <p:ph type="sldNum" sz="quarter" idx="4"/>
          </p:nvPr>
        </p:nvSpPr>
        <p:spPr/>
        <p:txBody>
          <a:bodyPr/>
          <a:lstStyle/>
          <a:p>
            <a:fld id="{D6DA6893-E978-4962-BF72-2FD340AD59D3}" type="slidenum">
              <a:rPr lang="en-US" smtClean="0"/>
              <a:pPr/>
              <a:t>11</a:t>
            </a:fld>
            <a:endParaRPr lang="en-US" dirty="0"/>
          </a:p>
        </p:txBody>
      </p:sp>
      <p:graphicFrame>
        <p:nvGraphicFramePr>
          <p:cNvPr id="14" name="Content Placeholder 13">
            <a:extLst>
              <a:ext uri="{FF2B5EF4-FFF2-40B4-BE49-F238E27FC236}">
                <a16:creationId xmlns:a16="http://schemas.microsoft.com/office/drawing/2014/main" xmlns="" id="{4A396D2D-C4C2-40A8-B131-421BB88DCCAF}"/>
              </a:ext>
            </a:extLst>
          </p:cNvPr>
          <p:cNvGraphicFramePr>
            <a:graphicFrameLocks noGrp="1"/>
          </p:cNvGraphicFramePr>
          <p:nvPr>
            <p:ph sz="half" idx="10"/>
            <p:extLst>
              <p:ext uri="{D42A27DB-BD31-4B8C-83A1-F6EECF244321}">
                <p14:modId xmlns:p14="http://schemas.microsoft.com/office/powerpoint/2010/main" val="395525145"/>
              </p:ext>
            </p:extLst>
          </p:nvPr>
        </p:nvGraphicFramePr>
        <p:xfrm>
          <a:off x="4648200" y="1387475"/>
          <a:ext cx="4038600" cy="4859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9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35C2C-C67B-4206-83DF-453FC0658FBD}"/>
              </a:ext>
            </a:extLst>
          </p:cNvPr>
          <p:cNvSpPr>
            <a:spLocks noGrp="1"/>
          </p:cNvSpPr>
          <p:nvPr>
            <p:ph type="title"/>
          </p:nvPr>
        </p:nvSpPr>
        <p:spPr/>
        <p:txBody>
          <a:bodyPr/>
          <a:lstStyle/>
          <a:p>
            <a:r>
              <a:rPr lang="en-US" dirty="0"/>
              <a:t>Eliminate Dangerous Consumer Products</a:t>
            </a:r>
          </a:p>
        </p:txBody>
      </p:sp>
      <p:sp>
        <p:nvSpPr>
          <p:cNvPr id="3" name="Slide Number Placeholder 2">
            <a:extLst>
              <a:ext uri="{FF2B5EF4-FFF2-40B4-BE49-F238E27FC236}">
                <a16:creationId xmlns:a16="http://schemas.microsoft.com/office/drawing/2014/main" xmlns="" id="{04B138A6-462A-4F90-957F-D7C4861A9C7B}"/>
              </a:ext>
            </a:extLst>
          </p:cNvPr>
          <p:cNvSpPr>
            <a:spLocks noGrp="1"/>
          </p:cNvSpPr>
          <p:nvPr>
            <p:ph type="sldNum" sz="quarter" idx="4"/>
          </p:nvPr>
        </p:nvSpPr>
        <p:spPr/>
        <p:txBody>
          <a:bodyPr/>
          <a:lstStyle/>
          <a:p>
            <a:fld id="{D6DA6893-E978-4962-BF72-2FD340AD59D3}" type="slidenum">
              <a:rPr lang="en-US" smtClean="0"/>
              <a:pPr/>
              <a:t>12</a:t>
            </a:fld>
            <a:endParaRPr lang="en-US" dirty="0"/>
          </a:p>
        </p:txBody>
      </p:sp>
      <p:pic>
        <p:nvPicPr>
          <p:cNvPr id="5" name="Picture 4">
            <a:extLst>
              <a:ext uri="{FF2B5EF4-FFF2-40B4-BE49-F238E27FC236}">
                <a16:creationId xmlns:a16="http://schemas.microsoft.com/office/drawing/2014/main" xmlns="" id="{3DC1406F-6CE7-4B87-84CF-F7353D33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 y="1384467"/>
            <a:ext cx="9150228" cy="3172898"/>
          </a:xfrm>
          <a:prstGeom prst="rect">
            <a:avLst/>
          </a:prstGeom>
        </p:spPr>
      </p:pic>
      <p:sp>
        <p:nvSpPr>
          <p:cNvPr id="6" name="Content Placeholder 7">
            <a:extLst>
              <a:ext uri="{FF2B5EF4-FFF2-40B4-BE49-F238E27FC236}">
                <a16:creationId xmlns:a16="http://schemas.microsoft.com/office/drawing/2014/main" xmlns="" id="{F183BED5-E40D-476E-A04D-6A74123E2D50}"/>
              </a:ext>
            </a:extLst>
          </p:cNvPr>
          <p:cNvSpPr>
            <a:spLocks noGrp="1"/>
          </p:cNvSpPr>
          <p:nvPr>
            <p:ph sz="half" idx="1"/>
          </p:nvPr>
        </p:nvSpPr>
        <p:spPr>
          <a:xfrm>
            <a:off x="457200" y="4722634"/>
            <a:ext cx="8229600" cy="1525765"/>
          </a:xfrm>
        </p:spPr>
        <p:txBody>
          <a:bodyPr/>
          <a:lstStyle/>
          <a:p>
            <a:pPr marL="0" indent="0">
              <a:buNone/>
            </a:pPr>
            <a:r>
              <a:rPr lang="en-US" b="1" spc="50" dirty="0">
                <a:solidFill>
                  <a:schemeClr val="accent1"/>
                </a:solidFill>
                <a:latin typeface="Aleo" panose="00000500000000000000" pitchFamily="2" charset="0"/>
              </a:rPr>
              <a:t>Unsafe consumer products</a:t>
            </a:r>
            <a:r>
              <a:rPr lang="en-US" spc="50" dirty="0">
                <a:solidFill>
                  <a:schemeClr val="accent1"/>
                </a:solidFill>
                <a:latin typeface="Aleo" panose="00000500000000000000" pitchFamily="2" charset="0"/>
              </a:rPr>
              <a:t>, including certain ceramics, jewelry, cosmetics, toys and spices sourced from other countries, are the second most common source of lead exposure in New York City. </a:t>
            </a:r>
          </a:p>
        </p:txBody>
      </p:sp>
    </p:spTree>
    <p:extLst>
      <p:ext uri="{BB962C8B-B14F-4D97-AF65-F5344CB8AC3E}">
        <p14:creationId xmlns:p14="http://schemas.microsoft.com/office/powerpoint/2010/main" val="388742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939C2-5911-4B20-B94F-E55A4EA58D58}"/>
              </a:ext>
            </a:extLst>
          </p:cNvPr>
          <p:cNvSpPr>
            <a:spLocks noGrp="1"/>
          </p:cNvSpPr>
          <p:nvPr>
            <p:ph type="title"/>
          </p:nvPr>
        </p:nvSpPr>
        <p:spPr/>
        <p:txBody>
          <a:bodyPr/>
          <a:lstStyle/>
          <a:p>
            <a:r>
              <a:rPr lang="en-US" dirty="0"/>
              <a:t>Eliminate Dangerous Consumer Products</a:t>
            </a:r>
          </a:p>
        </p:txBody>
      </p:sp>
      <p:sp>
        <p:nvSpPr>
          <p:cNvPr id="3" name="Slide Number Placeholder 2">
            <a:extLst>
              <a:ext uri="{FF2B5EF4-FFF2-40B4-BE49-F238E27FC236}">
                <a16:creationId xmlns:a16="http://schemas.microsoft.com/office/drawing/2014/main" xmlns="" id="{CB9C7650-BF27-4CCB-BFD0-24C1648DE896}"/>
              </a:ext>
            </a:extLst>
          </p:cNvPr>
          <p:cNvSpPr>
            <a:spLocks noGrp="1"/>
          </p:cNvSpPr>
          <p:nvPr>
            <p:ph type="sldNum" sz="quarter" idx="4"/>
          </p:nvPr>
        </p:nvSpPr>
        <p:spPr/>
        <p:txBody>
          <a:bodyPr/>
          <a:lstStyle/>
          <a:p>
            <a:fld id="{D6DA6893-E978-4962-BF72-2FD340AD59D3}" type="slidenum">
              <a:rPr lang="en-US" smtClean="0"/>
              <a:pPr/>
              <a:t>13</a:t>
            </a:fld>
            <a:endParaRPr lang="en-US" dirty="0"/>
          </a:p>
        </p:txBody>
      </p:sp>
      <p:sp>
        <p:nvSpPr>
          <p:cNvPr id="4" name="Content Placeholder 3">
            <a:extLst>
              <a:ext uri="{FF2B5EF4-FFF2-40B4-BE49-F238E27FC236}">
                <a16:creationId xmlns:a16="http://schemas.microsoft.com/office/drawing/2014/main" xmlns="" id="{38C5A97E-3111-474E-B4F2-93B6198816A8}"/>
              </a:ext>
            </a:extLst>
          </p:cNvPr>
          <p:cNvSpPr>
            <a:spLocks noGrp="1"/>
          </p:cNvSpPr>
          <p:nvPr>
            <p:ph sz="half" idx="1"/>
          </p:nvPr>
        </p:nvSpPr>
        <p:spPr/>
        <p:txBody>
          <a:bodyPr/>
          <a:lstStyle/>
          <a:p>
            <a:r>
              <a:rPr lang="en-US" dirty="0"/>
              <a:t>Create a “Lead Products Index” for unsafe products</a:t>
            </a:r>
          </a:p>
          <a:p>
            <a:r>
              <a:rPr lang="en-US" dirty="0"/>
              <a:t>Require mandatory “Safe Products Awareness” training for businesses that sell unsafe products</a:t>
            </a:r>
          </a:p>
          <a:p>
            <a:r>
              <a:rPr lang="en-US" dirty="0"/>
              <a:t>Require high penalties for businesses that willfully sell harmful products</a:t>
            </a:r>
          </a:p>
          <a:p>
            <a:r>
              <a:rPr lang="en-US" dirty="0"/>
              <a:t>Invest $750,000 annually to add inspection and testing resources</a:t>
            </a:r>
          </a:p>
          <a:p>
            <a:r>
              <a:rPr lang="en-US" dirty="0"/>
              <a:t>Target education and outreach about unsafe products to high-risk communities</a:t>
            </a:r>
          </a:p>
        </p:txBody>
      </p:sp>
    </p:spTree>
    <p:extLst>
      <p:ext uri="{BB962C8B-B14F-4D97-AF65-F5344CB8AC3E}">
        <p14:creationId xmlns:p14="http://schemas.microsoft.com/office/powerpoint/2010/main" val="287047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AC38AF6-6AEF-4F31-95F4-1D41331162A0}"/>
              </a:ext>
            </a:extLst>
          </p:cNvPr>
          <p:cNvSpPr>
            <a:spLocks noGrp="1"/>
          </p:cNvSpPr>
          <p:nvPr>
            <p:ph type="title"/>
          </p:nvPr>
        </p:nvSpPr>
        <p:spPr/>
        <p:txBody>
          <a:bodyPr/>
          <a:lstStyle/>
          <a:p>
            <a:r>
              <a:rPr lang="en-US" dirty="0"/>
              <a:t>Manage Other Potential Hazards</a:t>
            </a:r>
          </a:p>
        </p:txBody>
      </p:sp>
      <p:sp>
        <p:nvSpPr>
          <p:cNvPr id="4" name="Slide Number Placeholder 3">
            <a:extLst>
              <a:ext uri="{FF2B5EF4-FFF2-40B4-BE49-F238E27FC236}">
                <a16:creationId xmlns:a16="http://schemas.microsoft.com/office/drawing/2014/main" xmlns="" id="{A748765D-DB98-4F75-8E6D-9A34E57656D6}"/>
              </a:ext>
            </a:extLst>
          </p:cNvPr>
          <p:cNvSpPr>
            <a:spLocks noGrp="1"/>
          </p:cNvSpPr>
          <p:nvPr>
            <p:ph type="sldNum" sz="quarter" idx="4"/>
          </p:nvPr>
        </p:nvSpPr>
        <p:spPr/>
        <p:txBody>
          <a:bodyPr/>
          <a:lstStyle/>
          <a:p>
            <a:fld id="{D6DA6893-E978-4962-BF72-2FD340AD59D3}" type="slidenum">
              <a:rPr lang="en-US" smtClean="0"/>
              <a:pPr/>
              <a:t>14</a:t>
            </a:fld>
            <a:endParaRPr lang="en-US" dirty="0"/>
          </a:p>
        </p:txBody>
      </p:sp>
      <p:pic>
        <p:nvPicPr>
          <p:cNvPr id="8" name="Picture 7">
            <a:extLst>
              <a:ext uri="{FF2B5EF4-FFF2-40B4-BE49-F238E27FC236}">
                <a16:creationId xmlns:a16="http://schemas.microsoft.com/office/drawing/2014/main" xmlns="" id="{2D965CA3-2253-4463-A46A-81FE19D20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 y="1384467"/>
            <a:ext cx="9150228" cy="3172898"/>
          </a:xfrm>
          <a:prstGeom prst="rect">
            <a:avLst/>
          </a:prstGeom>
        </p:spPr>
      </p:pic>
      <p:sp>
        <p:nvSpPr>
          <p:cNvPr id="9" name="Content Placeholder 7">
            <a:extLst>
              <a:ext uri="{FF2B5EF4-FFF2-40B4-BE49-F238E27FC236}">
                <a16:creationId xmlns:a16="http://schemas.microsoft.com/office/drawing/2014/main" xmlns="" id="{461FECF9-BC5F-41BD-A44A-A1E11C0FF52C}"/>
              </a:ext>
            </a:extLst>
          </p:cNvPr>
          <p:cNvSpPr txBox="1">
            <a:spLocks/>
          </p:cNvSpPr>
          <p:nvPr/>
        </p:nvSpPr>
        <p:spPr>
          <a:xfrm>
            <a:off x="457200" y="4722634"/>
            <a:ext cx="8229600" cy="1525765"/>
          </a:xfrm>
          <a:prstGeom prst="rect">
            <a:avLst/>
          </a:prstGeom>
        </p:spPr>
        <p:txBody>
          <a:bodyPr/>
          <a:lstStyle>
            <a:lvl1pPr marL="228600" indent="-228600" algn="l" defTabSz="914400" rtl="0" eaLnBrk="1" latinLnBrk="0" hangingPunct="1">
              <a:spcBef>
                <a:spcPct val="20000"/>
              </a:spcBef>
              <a:buFont typeface="Arial" panose="020B0604020202020204" pitchFamily="34" charset="0"/>
              <a:buChar char="•"/>
              <a:defRPr sz="1800" kern="1200">
                <a:solidFill>
                  <a:schemeClr val="bg2">
                    <a:lumMod val="50000"/>
                  </a:schemeClr>
                </a:solidFill>
                <a:latin typeface="Roboto" panose="02000000000000000000" pitchFamily="2" charset="0"/>
                <a:ea typeface="Roboto" panose="02000000000000000000" pitchFamily="2" charset="0"/>
                <a:cs typeface="+mn-cs"/>
              </a:defRPr>
            </a:lvl1pPr>
            <a:lvl2pPr marL="457200" indent="-228600" algn="l" defTabSz="914400" rtl="0" eaLnBrk="1" latinLnBrk="0" hangingPunct="1">
              <a:spcBef>
                <a:spcPct val="20000"/>
              </a:spcBef>
              <a:buFont typeface="Roboto" panose="02000000000000000000" pitchFamily="2" charset="0"/>
              <a:buChar char="‐"/>
              <a:defRPr sz="1800" kern="1200">
                <a:solidFill>
                  <a:schemeClr val="bg2">
                    <a:lumMod val="50000"/>
                  </a:schemeClr>
                </a:solidFill>
                <a:latin typeface="Roboto" panose="02000000000000000000" pitchFamily="2" charset="0"/>
                <a:ea typeface="Roboto" panose="02000000000000000000" pitchFamily="2" charset="0"/>
                <a:cs typeface="+mn-cs"/>
              </a:defRPr>
            </a:lvl2pPr>
            <a:lvl3pPr marL="685800" indent="-228600" algn="l" defTabSz="914400" rtl="0" eaLnBrk="1" latinLnBrk="0" hangingPunct="1">
              <a:spcBef>
                <a:spcPct val="20000"/>
              </a:spcBef>
              <a:buFont typeface="Wingdings" panose="05000000000000000000" pitchFamily="2" charset="2"/>
              <a:buChar char="§"/>
              <a:defRPr sz="1800" kern="1200">
                <a:solidFill>
                  <a:schemeClr val="bg2">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spc="50" dirty="0">
                <a:solidFill>
                  <a:schemeClr val="accent2"/>
                </a:solidFill>
                <a:latin typeface="Aleo" panose="00000500000000000000" pitchFamily="2" charset="0"/>
              </a:rPr>
              <a:t>Water and soil </a:t>
            </a:r>
            <a:r>
              <a:rPr lang="en-US" spc="50" dirty="0">
                <a:solidFill>
                  <a:schemeClr val="accent2"/>
                </a:solidFill>
                <a:latin typeface="Aleo" panose="00000500000000000000" pitchFamily="2" charset="0"/>
              </a:rPr>
              <a:t>have not been shown to be significant causes of elevated blood lead levels in kids. However, the City will take steps to mitigate risk and reduce the hazards of lead exposure. </a:t>
            </a:r>
          </a:p>
        </p:txBody>
      </p:sp>
    </p:spTree>
    <p:extLst>
      <p:ext uri="{BB962C8B-B14F-4D97-AF65-F5344CB8AC3E}">
        <p14:creationId xmlns:p14="http://schemas.microsoft.com/office/powerpoint/2010/main" val="4025216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12D09865-611E-42DE-AC1E-A655A5EB9FE2}"/>
              </a:ext>
            </a:extLst>
          </p:cNvPr>
          <p:cNvSpPr>
            <a:spLocks noGrp="1"/>
          </p:cNvSpPr>
          <p:nvPr>
            <p:ph sz="half" idx="1"/>
          </p:nvPr>
        </p:nvSpPr>
        <p:spPr/>
        <p:txBody>
          <a:bodyPr/>
          <a:lstStyle/>
          <a:p>
            <a:r>
              <a:rPr lang="en-US" b="1" dirty="0"/>
              <a:t>Reduce risks associated with privately-owned lead plumbing</a:t>
            </a:r>
          </a:p>
          <a:p>
            <a:pPr lvl="1"/>
            <a:r>
              <a:rPr lang="en-US" dirty="0"/>
              <a:t>Expand efforts to replace lead service lines</a:t>
            </a:r>
          </a:p>
          <a:p>
            <a:pPr lvl="1"/>
            <a:r>
              <a:rPr lang="en-US" dirty="0"/>
              <a:t>Publish a map of all lead service lines</a:t>
            </a:r>
          </a:p>
          <a:p>
            <a:pPr lvl="1"/>
            <a:r>
              <a:rPr lang="en-US" dirty="0"/>
              <a:t>Continue to survey and replace any City-owned water infrastructure containing lead</a:t>
            </a:r>
          </a:p>
          <a:p>
            <a:pPr lvl="1"/>
            <a:r>
              <a:rPr lang="en-US" dirty="0"/>
              <a:t>Promote free water testing kits</a:t>
            </a:r>
          </a:p>
          <a:p>
            <a:pPr lvl="1"/>
            <a:r>
              <a:rPr lang="en-US" dirty="0"/>
              <a:t>Actively participate in ongoing water research</a:t>
            </a:r>
          </a:p>
        </p:txBody>
      </p:sp>
      <p:sp>
        <p:nvSpPr>
          <p:cNvPr id="2" name="Title 1">
            <a:extLst>
              <a:ext uri="{FF2B5EF4-FFF2-40B4-BE49-F238E27FC236}">
                <a16:creationId xmlns:a16="http://schemas.microsoft.com/office/drawing/2014/main" xmlns="" id="{8F6C2DA6-B7E1-48E5-B58D-9BE21584F352}"/>
              </a:ext>
            </a:extLst>
          </p:cNvPr>
          <p:cNvSpPr>
            <a:spLocks noGrp="1"/>
          </p:cNvSpPr>
          <p:nvPr>
            <p:ph type="title"/>
          </p:nvPr>
        </p:nvSpPr>
        <p:spPr/>
        <p:txBody>
          <a:bodyPr/>
          <a:lstStyle/>
          <a:p>
            <a:r>
              <a:rPr lang="en-US" dirty="0"/>
              <a:t>Manage Other Potential Hazards</a:t>
            </a:r>
          </a:p>
        </p:txBody>
      </p:sp>
      <p:pic>
        <p:nvPicPr>
          <p:cNvPr id="8" name="Content Placeholder 7">
            <a:extLst>
              <a:ext uri="{FF2B5EF4-FFF2-40B4-BE49-F238E27FC236}">
                <a16:creationId xmlns:a16="http://schemas.microsoft.com/office/drawing/2014/main" xmlns="" id="{BE259EAC-B51A-4320-AD25-349E2A8CBA4D}"/>
              </a:ext>
            </a:extLst>
          </p:cNvPr>
          <p:cNvPicPr>
            <a:picLocks noGrp="1" noChangeAspect="1"/>
          </p:cNvPicPr>
          <p:nvPr>
            <p:ph sz="half" idx="10"/>
          </p:nvPr>
        </p:nvPicPr>
        <p:blipFill>
          <a:blip r:embed="rId2"/>
          <a:stretch>
            <a:fillRect/>
          </a:stretch>
        </p:blipFill>
        <p:spPr>
          <a:xfrm>
            <a:off x="4648200" y="1611997"/>
            <a:ext cx="4038600" cy="4410294"/>
          </a:xfrm>
          <a:prstGeom prst="rect">
            <a:avLst/>
          </a:prstGeom>
        </p:spPr>
      </p:pic>
      <p:sp>
        <p:nvSpPr>
          <p:cNvPr id="3" name="Slide Number Placeholder 2">
            <a:extLst>
              <a:ext uri="{FF2B5EF4-FFF2-40B4-BE49-F238E27FC236}">
                <a16:creationId xmlns:a16="http://schemas.microsoft.com/office/drawing/2014/main" xmlns="" id="{368D3D89-7185-47CF-98ED-3708048C0A79}"/>
              </a:ext>
            </a:extLst>
          </p:cNvPr>
          <p:cNvSpPr>
            <a:spLocks noGrp="1"/>
          </p:cNvSpPr>
          <p:nvPr>
            <p:ph type="sldNum" sz="quarter" idx="4"/>
          </p:nvPr>
        </p:nvSpPr>
        <p:spPr/>
        <p:txBody>
          <a:bodyPr/>
          <a:lstStyle/>
          <a:p>
            <a:fld id="{D6DA6893-E978-4962-BF72-2FD340AD59D3}" type="slidenum">
              <a:rPr lang="en-US" smtClean="0"/>
              <a:pPr/>
              <a:t>15</a:t>
            </a:fld>
            <a:endParaRPr lang="en-US" dirty="0"/>
          </a:p>
        </p:txBody>
      </p:sp>
    </p:spTree>
    <p:extLst>
      <p:ext uri="{BB962C8B-B14F-4D97-AF65-F5344CB8AC3E}">
        <p14:creationId xmlns:p14="http://schemas.microsoft.com/office/powerpoint/2010/main" val="92032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9133FCF-E004-4CBD-80B0-9E4F6DA1E00B}"/>
              </a:ext>
            </a:extLst>
          </p:cNvPr>
          <p:cNvSpPr>
            <a:spLocks noGrp="1"/>
          </p:cNvSpPr>
          <p:nvPr>
            <p:ph type="title"/>
          </p:nvPr>
        </p:nvSpPr>
        <p:spPr/>
        <p:txBody>
          <a:bodyPr/>
          <a:lstStyle/>
          <a:p>
            <a:r>
              <a:rPr lang="en-US" dirty="0"/>
              <a:t>Manage Other Potential Hazards</a:t>
            </a:r>
          </a:p>
        </p:txBody>
      </p:sp>
      <p:sp>
        <p:nvSpPr>
          <p:cNvPr id="8" name="Content Placeholder 7">
            <a:extLst>
              <a:ext uri="{FF2B5EF4-FFF2-40B4-BE49-F238E27FC236}">
                <a16:creationId xmlns:a16="http://schemas.microsoft.com/office/drawing/2014/main" xmlns="" id="{CE8076C2-70F3-459E-9612-B4C11E3EA28C}"/>
              </a:ext>
            </a:extLst>
          </p:cNvPr>
          <p:cNvSpPr>
            <a:spLocks noGrp="1"/>
          </p:cNvSpPr>
          <p:nvPr>
            <p:ph sz="half" idx="10"/>
          </p:nvPr>
        </p:nvSpPr>
        <p:spPr>
          <a:xfrm>
            <a:off x="4615546" y="1386798"/>
            <a:ext cx="4038600" cy="4859271"/>
          </a:xfrm>
        </p:spPr>
        <p:txBody>
          <a:bodyPr/>
          <a:lstStyle/>
          <a:p>
            <a:r>
              <a:rPr lang="en-US" b="1" dirty="0"/>
              <a:t>Educate the public about lead in soil</a:t>
            </a:r>
          </a:p>
          <a:p>
            <a:pPr lvl="1"/>
            <a:r>
              <a:rPr lang="en-US" dirty="0"/>
              <a:t>Educate the public about safe soil practices</a:t>
            </a:r>
          </a:p>
          <a:p>
            <a:pPr lvl="1"/>
            <a:r>
              <a:rPr lang="en-US" dirty="0"/>
              <a:t>Provide clean soil to communities impacted by high levels of lead in soil</a:t>
            </a:r>
          </a:p>
          <a:p>
            <a:pPr lvl="1"/>
            <a:r>
              <a:rPr lang="en-US" dirty="0"/>
              <a:t>Survey NYCHA playgrounds to identify and address bare soil risks</a:t>
            </a:r>
          </a:p>
        </p:txBody>
      </p:sp>
      <p:sp>
        <p:nvSpPr>
          <p:cNvPr id="4" name="Slide Number Placeholder 3">
            <a:extLst>
              <a:ext uri="{FF2B5EF4-FFF2-40B4-BE49-F238E27FC236}">
                <a16:creationId xmlns:a16="http://schemas.microsoft.com/office/drawing/2014/main" xmlns="" id="{FEB47235-2D39-4B32-B51F-FADC925F76D0}"/>
              </a:ext>
            </a:extLst>
          </p:cNvPr>
          <p:cNvSpPr>
            <a:spLocks noGrp="1"/>
          </p:cNvSpPr>
          <p:nvPr>
            <p:ph type="sldNum" sz="quarter" idx="4"/>
          </p:nvPr>
        </p:nvSpPr>
        <p:spPr/>
        <p:txBody>
          <a:bodyPr/>
          <a:lstStyle/>
          <a:p>
            <a:fld id="{D6DA6893-E978-4962-BF72-2FD340AD59D3}" type="slidenum">
              <a:rPr lang="en-US" smtClean="0"/>
              <a:pPr/>
              <a:t>16</a:t>
            </a:fld>
            <a:endParaRPr lang="en-US" dirty="0"/>
          </a:p>
        </p:txBody>
      </p:sp>
      <p:grpSp>
        <p:nvGrpSpPr>
          <p:cNvPr id="15" name="Group 14">
            <a:extLst>
              <a:ext uri="{FF2B5EF4-FFF2-40B4-BE49-F238E27FC236}">
                <a16:creationId xmlns:a16="http://schemas.microsoft.com/office/drawing/2014/main" xmlns="" id="{7AD85951-95CD-462F-9EFF-9086A39D6343}"/>
              </a:ext>
            </a:extLst>
          </p:cNvPr>
          <p:cNvGrpSpPr/>
          <p:nvPr/>
        </p:nvGrpSpPr>
        <p:grpSpPr>
          <a:xfrm>
            <a:off x="1130863" y="1386798"/>
            <a:ext cx="2691271" cy="4859271"/>
            <a:chOff x="1142999" y="1382133"/>
            <a:chExt cx="2667000" cy="4815448"/>
          </a:xfrm>
        </p:grpSpPr>
        <p:pic>
          <p:nvPicPr>
            <p:cNvPr id="13" name="Picture 12">
              <a:extLst>
                <a:ext uri="{FF2B5EF4-FFF2-40B4-BE49-F238E27FC236}">
                  <a16:creationId xmlns:a16="http://schemas.microsoft.com/office/drawing/2014/main" xmlns="" id="{6F1450CF-65F8-4876-8046-790E06EF8ABA}"/>
                </a:ext>
              </a:extLst>
            </p:cNvPr>
            <p:cNvPicPr>
              <a:picLocks noChangeAspect="1"/>
            </p:cNvPicPr>
            <p:nvPr/>
          </p:nvPicPr>
          <p:blipFill>
            <a:blip r:embed="rId3"/>
            <a:stretch>
              <a:fillRect/>
            </a:stretch>
          </p:blipFill>
          <p:spPr>
            <a:xfrm>
              <a:off x="1142999" y="1382133"/>
              <a:ext cx="2667000" cy="1916437"/>
            </a:xfrm>
            <a:prstGeom prst="rect">
              <a:avLst/>
            </a:prstGeom>
            <a:ln w="50800">
              <a:solidFill>
                <a:schemeClr val="accent2">
                  <a:lumMod val="40000"/>
                  <a:lumOff val="60000"/>
                </a:schemeClr>
              </a:solidFill>
              <a:miter lim="800000"/>
            </a:ln>
          </p:spPr>
        </p:pic>
        <p:pic>
          <p:nvPicPr>
            <p:cNvPr id="14" name="Picture 13">
              <a:extLst>
                <a:ext uri="{FF2B5EF4-FFF2-40B4-BE49-F238E27FC236}">
                  <a16:creationId xmlns:a16="http://schemas.microsoft.com/office/drawing/2014/main" xmlns="" id="{D9D52615-6E78-4B78-A8D1-B20DAF998D16}"/>
                </a:ext>
              </a:extLst>
            </p:cNvPr>
            <p:cNvPicPr>
              <a:picLocks noChangeAspect="1"/>
            </p:cNvPicPr>
            <p:nvPr/>
          </p:nvPicPr>
          <p:blipFill rotWithShape="1">
            <a:blip r:embed="rId4"/>
            <a:srcRect b="5001"/>
            <a:stretch/>
          </p:blipFill>
          <p:spPr>
            <a:xfrm>
              <a:off x="1142999" y="3347058"/>
              <a:ext cx="2667000" cy="2850523"/>
            </a:xfrm>
            <a:prstGeom prst="rect">
              <a:avLst/>
            </a:prstGeom>
            <a:noFill/>
            <a:ln w="50800">
              <a:solidFill>
                <a:schemeClr val="accent2">
                  <a:lumMod val="40000"/>
                  <a:lumOff val="60000"/>
                </a:schemeClr>
              </a:solidFill>
              <a:miter lim="800000"/>
            </a:ln>
          </p:spPr>
        </p:pic>
      </p:grpSp>
      <p:sp>
        <p:nvSpPr>
          <p:cNvPr id="16" name="Rectangle 15">
            <a:extLst>
              <a:ext uri="{FF2B5EF4-FFF2-40B4-BE49-F238E27FC236}">
                <a16:creationId xmlns:a16="http://schemas.microsoft.com/office/drawing/2014/main" xmlns="" id="{5D26A6B7-C733-43E1-85A2-E618AEB811D1}"/>
              </a:ext>
            </a:extLst>
          </p:cNvPr>
          <p:cNvSpPr/>
          <p:nvPr/>
        </p:nvSpPr>
        <p:spPr>
          <a:xfrm>
            <a:off x="1098209" y="1386798"/>
            <a:ext cx="636713" cy="276999"/>
          </a:xfrm>
          <a:prstGeom prst="rect">
            <a:avLst/>
          </a:prstGeom>
          <a:solidFill>
            <a:schemeClr val="accent2">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spAutoFit/>
          </a:bodyPr>
          <a:lstStyle/>
          <a:p>
            <a:pPr algn="ctr"/>
            <a:r>
              <a:rPr lang="en-US" sz="1200" dirty="0">
                <a:solidFill>
                  <a:schemeClr val="accent2">
                    <a:lumMod val="50000"/>
                  </a:schemeClr>
                </a:solidFill>
                <a:latin typeface="Roboto" panose="02000000000000000000" pitchFamily="2" charset="0"/>
                <a:ea typeface="Roboto" panose="02000000000000000000" pitchFamily="2" charset="0"/>
              </a:rPr>
              <a:t>Before</a:t>
            </a:r>
          </a:p>
        </p:txBody>
      </p:sp>
      <p:sp>
        <p:nvSpPr>
          <p:cNvPr id="17" name="Rectangle 16">
            <a:extLst>
              <a:ext uri="{FF2B5EF4-FFF2-40B4-BE49-F238E27FC236}">
                <a16:creationId xmlns:a16="http://schemas.microsoft.com/office/drawing/2014/main" xmlns="" id="{E28D3428-EDC0-4B59-AA56-958378852DA2}"/>
              </a:ext>
            </a:extLst>
          </p:cNvPr>
          <p:cNvSpPr/>
          <p:nvPr/>
        </p:nvSpPr>
        <p:spPr>
          <a:xfrm>
            <a:off x="1101319" y="3349774"/>
            <a:ext cx="521298" cy="276999"/>
          </a:xfrm>
          <a:prstGeom prst="rect">
            <a:avLst/>
          </a:prstGeom>
          <a:solidFill>
            <a:schemeClr val="accent2">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spAutoFit/>
          </a:bodyPr>
          <a:lstStyle/>
          <a:p>
            <a:r>
              <a:rPr lang="en-US" sz="1200" dirty="0">
                <a:solidFill>
                  <a:schemeClr val="accent2">
                    <a:lumMod val="50000"/>
                  </a:schemeClr>
                </a:solidFill>
                <a:latin typeface="Roboto" panose="02000000000000000000" pitchFamily="2" charset="0"/>
                <a:ea typeface="Roboto" panose="02000000000000000000" pitchFamily="2" charset="0"/>
              </a:rPr>
              <a:t>After</a:t>
            </a:r>
          </a:p>
        </p:txBody>
      </p:sp>
      <p:sp>
        <p:nvSpPr>
          <p:cNvPr id="18" name="Rectangle 17">
            <a:extLst>
              <a:ext uri="{FF2B5EF4-FFF2-40B4-BE49-F238E27FC236}">
                <a16:creationId xmlns:a16="http://schemas.microsoft.com/office/drawing/2014/main" xmlns="" id="{E1923E91-DF05-45DC-BAE9-65025080C50A}"/>
              </a:ext>
            </a:extLst>
          </p:cNvPr>
          <p:cNvSpPr/>
          <p:nvPr/>
        </p:nvSpPr>
        <p:spPr>
          <a:xfrm>
            <a:off x="1101318" y="5993534"/>
            <a:ext cx="2720815" cy="276999"/>
          </a:xfrm>
          <a:prstGeom prst="rect">
            <a:avLst/>
          </a:prstGeom>
          <a:solidFill>
            <a:schemeClr val="accent2">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spAutoFit/>
          </a:bodyPr>
          <a:lstStyle/>
          <a:p>
            <a:r>
              <a:rPr lang="en-US" sz="1200" b="1" dirty="0">
                <a:solidFill>
                  <a:schemeClr val="accent2">
                    <a:lumMod val="50000"/>
                  </a:schemeClr>
                </a:solidFill>
                <a:latin typeface="Roboto" panose="02000000000000000000" pitchFamily="2" charset="0"/>
                <a:ea typeface="Roboto" panose="02000000000000000000" pitchFamily="2" charset="0"/>
              </a:rPr>
              <a:t>Clean Soil Bank Garden in Brooklyn</a:t>
            </a:r>
          </a:p>
        </p:txBody>
      </p:sp>
    </p:spTree>
    <p:extLst>
      <p:ext uri="{BB962C8B-B14F-4D97-AF65-F5344CB8AC3E}">
        <p14:creationId xmlns:p14="http://schemas.microsoft.com/office/powerpoint/2010/main" val="427539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6B7CD20-FF04-431F-B3F9-77BB95629170}"/>
              </a:ext>
            </a:extLst>
          </p:cNvPr>
          <p:cNvSpPr>
            <a:spLocks noGrp="1"/>
          </p:cNvSpPr>
          <p:nvPr>
            <p:ph type="sldNum" sz="quarter" idx="4"/>
          </p:nvPr>
        </p:nvSpPr>
        <p:spPr/>
        <p:txBody>
          <a:bodyPr/>
          <a:lstStyle/>
          <a:p>
            <a:fld id="{D6DA6893-E978-4962-BF72-2FD340AD59D3}" type="slidenum">
              <a:rPr lang="en-US" smtClean="0"/>
              <a:pPr/>
              <a:t>17</a:t>
            </a:fld>
            <a:endParaRPr lang="en-US" dirty="0"/>
          </a:p>
        </p:txBody>
      </p:sp>
      <p:pic>
        <p:nvPicPr>
          <p:cNvPr id="8" name="Picture 7">
            <a:extLst>
              <a:ext uri="{FF2B5EF4-FFF2-40B4-BE49-F238E27FC236}">
                <a16:creationId xmlns:a16="http://schemas.microsoft.com/office/drawing/2014/main" xmlns="" id="{E92AFB11-6812-40F6-A2A2-65806E2ED6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999373"/>
            <a:ext cx="2895600" cy="2859253"/>
          </a:xfrm>
          <a:prstGeom prst="rect">
            <a:avLst/>
          </a:prstGeom>
        </p:spPr>
      </p:pic>
      <p:sp>
        <p:nvSpPr>
          <p:cNvPr id="9" name="TextBox 8">
            <a:extLst>
              <a:ext uri="{FF2B5EF4-FFF2-40B4-BE49-F238E27FC236}">
                <a16:creationId xmlns:a16="http://schemas.microsoft.com/office/drawing/2014/main" xmlns="" id="{8F337C36-8037-4902-8356-DD8391BDD845}"/>
              </a:ext>
            </a:extLst>
          </p:cNvPr>
          <p:cNvSpPr txBox="1"/>
          <p:nvPr/>
        </p:nvSpPr>
        <p:spPr>
          <a:xfrm>
            <a:off x="3581400" y="1999373"/>
            <a:ext cx="5105400" cy="2954655"/>
          </a:xfrm>
          <a:prstGeom prst="rect">
            <a:avLst/>
          </a:prstGeom>
          <a:noFill/>
        </p:spPr>
        <p:txBody>
          <a:bodyPr wrap="square" rtlCol="0">
            <a:spAutoFit/>
          </a:bodyPr>
          <a:lstStyle/>
          <a:p>
            <a:r>
              <a:rPr lang="en-US" sz="2400" b="1" dirty="0">
                <a:solidFill>
                  <a:schemeClr val="accent2"/>
                </a:solidFill>
                <a:latin typeface="Aleo" panose="00000500000000000000" pitchFamily="2" charset="0"/>
              </a:rPr>
              <a:t>Kathryn Garcia</a:t>
            </a:r>
          </a:p>
          <a:p>
            <a:r>
              <a:rPr lang="en-US" sz="2400" dirty="0">
                <a:solidFill>
                  <a:schemeClr val="accent1"/>
                </a:solidFill>
                <a:latin typeface="Aleo" panose="00000500000000000000" pitchFamily="2" charset="0"/>
              </a:rPr>
              <a:t>Senior Advisor</a:t>
            </a:r>
          </a:p>
          <a:p>
            <a:r>
              <a:rPr lang="en-US" sz="2400" dirty="0">
                <a:solidFill>
                  <a:schemeClr val="accent1"/>
                </a:solidFill>
                <a:latin typeface="Aleo" panose="00000500000000000000" pitchFamily="2" charset="0"/>
              </a:rPr>
              <a:t>Citywide Lead Prevention</a:t>
            </a:r>
          </a:p>
          <a:p>
            <a:endParaRPr lang="en-US" sz="2400" dirty="0">
              <a:solidFill>
                <a:schemeClr val="accent1"/>
              </a:solidFill>
              <a:latin typeface="Aleo" panose="00000500000000000000" pitchFamily="2" charset="0"/>
            </a:endParaRPr>
          </a:p>
          <a:p>
            <a:r>
              <a:rPr lang="en-US" sz="2400" dirty="0">
                <a:solidFill>
                  <a:schemeClr val="accent2"/>
                </a:solidFill>
                <a:latin typeface="Aleo" panose="00000500000000000000" pitchFamily="2" charset="0"/>
              </a:rPr>
              <a:t>Contact: kgarcia@dsny.nyc.gov</a:t>
            </a:r>
          </a:p>
          <a:p>
            <a:endParaRPr lang="en-US" sz="2400" dirty="0">
              <a:solidFill>
                <a:schemeClr val="accent2"/>
              </a:solidFill>
              <a:latin typeface="Aleo" panose="00000500000000000000" pitchFamily="2" charset="0"/>
            </a:endParaRPr>
          </a:p>
          <a:p>
            <a:r>
              <a:rPr lang="en-US" sz="2400" dirty="0">
                <a:solidFill>
                  <a:schemeClr val="accent1"/>
                </a:solidFill>
                <a:latin typeface="Aleo" panose="00000500000000000000" pitchFamily="2" charset="0"/>
              </a:rPr>
              <a:t>Learn more: </a:t>
            </a:r>
            <a:r>
              <a:rPr lang="en-US" sz="2400" b="1" dirty="0">
                <a:solidFill>
                  <a:schemeClr val="accent1"/>
                </a:solidFill>
                <a:latin typeface="Aleo" panose="00000500000000000000" pitchFamily="2" charset="0"/>
              </a:rPr>
              <a:t>nyc.gov/leadfree</a:t>
            </a:r>
          </a:p>
          <a:p>
            <a:endParaRPr lang="en-US" dirty="0">
              <a:latin typeface="Aleo" panose="00000500000000000000" pitchFamily="2" charset="0"/>
            </a:endParaRPr>
          </a:p>
        </p:txBody>
      </p:sp>
    </p:spTree>
    <p:extLst>
      <p:ext uri="{BB962C8B-B14F-4D97-AF65-F5344CB8AC3E}">
        <p14:creationId xmlns:p14="http://schemas.microsoft.com/office/powerpoint/2010/main" val="154592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694C0DA6-72F3-47FF-999F-5926DB78048F}"/>
              </a:ext>
            </a:extLst>
          </p:cNvPr>
          <p:cNvSpPr>
            <a:spLocks noGrp="1"/>
          </p:cNvSpPr>
          <p:nvPr>
            <p:ph sz="half" idx="1"/>
          </p:nvPr>
        </p:nvSpPr>
        <p:spPr/>
        <p:txBody>
          <a:bodyPr/>
          <a:lstStyle/>
          <a:p>
            <a:r>
              <a:rPr lang="en-US" sz="1800" b="1" dirty="0"/>
              <a:t>1960: </a:t>
            </a:r>
            <a:r>
              <a:rPr lang="en-US" sz="1800" dirty="0"/>
              <a:t>NYC Board of Health prohibits use of lead paint in residential buildings</a:t>
            </a:r>
          </a:p>
          <a:p>
            <a:r>
              <a:rPr lang="en-US" sz="1800" b="1" dirty="0"/>
              <a:t>2004: </a:t>
            </a:r>
            <a:r>
              <a:rPr lang="en-US" sz="1800" dirty="0"/>
              <a:t>Local Law 1</a:t>
            </a:r>
          </a:p>
          <a:p>
            <a:pPr lvl="1"/>
            <a:r>
              <a:rPr lang="en-US" dirty="0"/>
              <a:t>Childhood Lead Poisoning Prevention Act</a:t>
            </a:r>
          </a:p>
          <a:p>
            <a:pPr lvl="1"/>
            <a:r>
              <a:rPr lang="en-US" dirty="0"/>
              <a:t>Requires annual visual inspections of apartments with children and abatement of lead paint on apartment turnover</a:t>
            </a:r>
          </a:p>
          <a:p>
            <a:r>
              <a:rPr lang="en-US" b="1" dirty="0"/>
              <a:t>2018: </a:t>
            </a:r>
            <a:r>
              <a:rPr lang="en-US" dirty="0"/>
              <a:t>Mayor de Blasio expands environmental investigations to all children with BLL of 5µg/dL and above.</a:t>
            </a:r>
          </a:p>
          <a:p>
            <a:endParaRPr lang="en-US" dirty="0"/>
          </a:p>
        </p:txBody>
      </p:sp>
      <p:pic>
        <p:nvPicPr>
          <p:cNvPr id="17" name="Content Placeholder 16">
            <a:extLst>
              <a:ext uri="{FF2B5EF4-FFF2-40B4-BE49-F238E27FC236}">
                <a16:creationId xmlns:a16="http://schemas.microsoft.com/office/drawing/2014/main" xmlns="" id="{217AAA58-E353-4879-858A-1748FB050FD4}"/>
              </a:ext>
            </a:extLst>
          </p:cNvPr>
          <p:cNvPicPr>
            <a:picLocks noGrp="1" noChangeAspect="1"/>
          </p:cNvPicPr>
          <p:nvPr>
            <p:ph sz="half" idx="4294967295"/>
          </p:nvPr>
        </p:nvPicPr>
        <p:blipFill>
          <a:blip r:embed="rId2"/>
          <a:stretch>
            <a:fillRect/>
          </a:stretch>
        </p:blipFill>
        <p:spPr>
          <a:xfrm>
            <a:off x="4643718" y="5122844"/>
            <a:ext cx="4038600" cy="1125555"/>
          </a:xfrm>
          <a:prstGeom prst="rect">
            <a:avLst/>
          </a:prstGeom>
        </p:spPr>
      </p:pic>
      <p:sp>
        <p:nvSpPr>
          <p:cNvPr id="10" name="Title 9">
            <a:extLst>
              <a:ext uri="{FF2B5EF4-FFF2-40B4-BE49-F238E27FC236}">
                <a16:creationId xmlns:a16="http://schemas.microsoft.com/office/drawing/2014/main" xmlns="" id="{3E8ADFE8-7E18-4EAE-8925-79433B88DA6F}"/>
              </a:ext>
            </a:extLst>
          </p:cNvPr>
          <p:cNvSpPr>
            <a:spLocks noGrp="1"/>
          </p:cNvSpPr>
          <p:nvPr>
            <p:ph type="title"/>
          </p:nvPr>
        </p:nvSpPr>
        <p:spPr>
          <a:xfrm>
            <a:off x="457201" y="182880"/>
            <a:ext cx="7467600" cy="1036320"/>
          </a:xfrm>
        </p:spPr>
        <p:txBody>
          <a:bodyPr/>
          <a:lstStyle/>
          <a:p>
            <a:r>
              <a:rPr lang="en-US" dirty="0"/>
              <a:t>New York City is a leader in preventing childhood lead exposure</a:t>
            </a:r>
          </a:p>
        </p:txBody>
      </p:sp>
      <p:sp>
        <p:nvSpPr>
          <p:cNvPr id="4" name="Slide Number Placeholder 3">
            <a:extLst>
              <a:ext uri="{FF2B5EF4-FFF2-40B4-BE49-F238E27FC236}">
                <a16:creationId xmlns:a16="http://schemas.microsoft.com/office/drawing/2014/main" xmlns="" id="{6AE3DE03-B1E3-4AE0-9C1E-0F1BB9162735}"/>
              </a:ext>
            </a:extLst>
          </p:cNvPr>
          <p:cNvSpPr>
            <a:spLocks noGrp="1"/>
          </p:cNvSpPr>
          <p:nvPr>
            <p:ph type="sldNum" sz="quarter" idx="4"/>
          </p:nvPr>
        </p:nvSpPr>
        <p:spPr/>
        <p:txBody>
          <a:bodyPr/>
          <a:lstStyle/>
          <a:p>
            <a:fld id="{D6DA6893-E978-4962-BF72-2FD340AD59D3}" type="slidenum">
              <a:rPr lang="en-US" smtClean="0"/>
              <a:pPr/>
              <a:t>2</a:t>
            </a:fld>
            <a:endParaRPr lang="en-US" dirty="0"/>
          </a:p>
        </p:txBody>
      </p:sp>
      <p:pic>
        <p:nvPicPr>
          <p:cNvPr id="15" name="Picture 14">
            <a:extLst>
              <a:ext uri="{FF2B5EF4-FFF2-40B4-BE49-F238E27FC236}">
                <a16:creationId xmlns:a16="http://schemas.microsoft.com/office/drawing/2014/main" xmlns="" id="{3B811D59-E142-46F1-A905-07BB408D7740}"/>
              </a:ext>
            </a:extLst>
          </p:cNvPr>
          <p:cNvPicPr>
            <a:picLocks noChangeAspect="1"/>
          </p:cNvPicPr>
          <p:nvPr/>
        </p:nvPicPr>
        <p:blipFill rotWithShape="1">
          <a:blip r:embed="rId3"/>
          <a:srcRect t="5256" b="6137"/>
          <a:stretch/>
        </p:blipFill>
        <p:spPr>
          <a:xfrm>
            <a:off x="4648200" y="1389128"/>
            <a:ext cx="4038600" cy="3558252"/>
          </a:xfrm>
          <a:prstGeom prst="rect">
            <a:avLst/>
          </a:prstGeom>
        </p:spPr>
      </p:pic>
    </p:spTree>
    <p:extLst>
      <p:ext uri="{BB962C8B-B14F-4D97-AF65-F5344CB8AC3E}">
        <p14:creationId xmlns:p14="http://schemas.microsoft.com/office/powerpoint/2010/main" val="52583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631BC9E-5579-4B0D-A5C0-CF87944DA522}"/>
              </a:ext>
            </a:extLst>
          </p:cNvPr>
          <p:cNvSpPr>
            <a:spLocks noGrp="1"/>
          </p:cNvSpPr>
          <p:nvPr>
            <p:ph type="title"/>
          </p:nvPr>
        </p:nvSpPr>
        <p:spPr/>
        <p:txBody>
          <a:bodyPr/>
          <a:lstStyle/>
          <a:p>
            <a:r>
              <a:rPr lang="en-US" dirty="0" err="1"/>
              <a:t>LeadFreeNYC</a:t>
            </a:r>
            <a:r>
              <a:rPr lang="en-US" dirty="0"/>
              <a:t> builds on our progress</a:t>
            </a:r>
          </a:p>
        </p:txBody>
      </p:sp>
      <p:sp>
        <p:nvSpPr>
          <p:cNvPr id="4" name="Slide Number Placeholder 3">
            <a:extLst>
              <a:ext uri="{FF2B5EF4-FFF2-40B4-BE49-F238E27FC236}">
                <a16:creationId xmlns:a16="http://schemas.microsoft.com/office/drawing/2014/main" xmlns="" id="{831A0BE5-BEBA-4FEB-BF6D-3AFE72C2E0EE}"/>
              </a:ext>
            </a:extLst>
          </p:cNvPr>
          <p:cNvSpPr>
            <a:spLocks noGrp="1"/>
          </p:cNvSpPr>
          <p:nvPr>
            <p:ph type="sldNum" sz="quarter" idx="4"/>
          </p:nvPr>
        </p:nvSpPr>
        <p:spPr/>
        <p:txBody>
          <a:bodyPr/>
          <a:lstStyle/>
          <a:p>
            <a:fld id="{D6DA6893-E978-4962-BF72-2FD340AD59D3}" type="slidenum">
              <a:rPr lang="en-US" smtClean="0"/>
              <a:pPr/>
              <a:t>3</a:t>
            </a:fld>
            <a:endParaRPr lang="en-US" dirty="0"/>
          </a:p>
        </p:txBody>
      </p:sp>
      <p:graphicFrame>
        <p:nvGraphicFramePr>
          <p:cNvPr id="10" name="Content Placeholder 9">
            <a:extLst>
              <a:ext uri="{FF2B5EF4-FFF2-40B4-BE49-F238E27FC236}">
                <a16:creationId xmlns:a16="http://schemas.microsoft.com/office/drawing/2014/main" xmlns="" id="{C16ECF9C-B442-47D9-B636-664E1D8C9C0B}"/>
              </a:ext>
            </a:extLst>
          </p:cNvPr>
          <p:cNvGraphicFramePr>
            <a:graphicFrameLocks noGrp="1"/>
          </p:cNvGraphicFramePr>
          <p:nvPr>
            <p:ph sz="half" idx="1"/>
            <p:extLst>
              <p:ext uri="{D42A27DB-BD31-4B8C-83A1-F6EECF244321}">
                <p14:modId xmlns:p14="http://schemas.microsoft.com/office/powerpoint/2010/main" val="1909679179"/>
              </p:ext>
            </p:extLst>
          </p:nvPr>
        </p:nvGraphicFramePr>
        <p:xfrm>
          <a:off x="457200" y="838199"/>
          <a:ext cx="8229600" cy="5410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92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FE4B0C71-0B04-4925-9048-28EF84125106}"/>
              </a:ext>
            </a:extLst>
          </p:cNvPr>
          <p:cNvSpPr>
            <a:spLocks noGrp="1"/>
          </p:cNvSpPr>
          <p:nvPr>
            <p:ph sz="half" idx="1"/>
          </p:nvPr>
        </p:nvSpPr>
        <p:spPr/>
        <p:txBody>
          <a:bodyPr/>
          <a:lstStyle/>
          <a:p>
            <a:r>
              <a:rPr lang="en-US" dirty="0"/>
              <a:t>90-day review of all City policies, programs and agencies</a:t>
            </a:r>
          </a:p>
          <a:p>
            <a:r>
              <a:rPr lang="en-US" dirty="0"/>
              <a:t>Roadmap to virtually eliminate lead poisoning in NYC children</a:t>
            </a:r>
          </a:p>
          <a:p>
            <a:r>
              <a:rPr lang="en-US" dirty="0"/>
              <a:t>Focus on </a:t>
            </a:r>
            <a:r>
              <a:rPr lang="en-US" b="1" dirty="0"/>
              <a:t>four key areas</a:t>
            </a:r>
            <a:r>
              <a:rPr lang="en-US" dirty="0"/>
              <a:t>:</a:t>
            </a:r>
          </a:p>
          <a:p>
            <a:pPr lvl="1">
              <a:buSzPct val="70000"/>
              <a:buFont typeface="+mj-lt"/>
              <a:buAutoNum type="arabicPeriod"/>
            </a:pPr>
            <a:r>
              <a:rPr lang="en-US" dirty="0"/>
              <a:t>Screening and supporting children</a:t>
            </a:r>
          </a:p>
          <a:p>
            <a:pPr lvl="1">
              <a:buSzPct val="70000"/>
              <a:buFont typeface="+mj-lt"/>
              <a:buAutoNum type="arabicPeriod"/>
            </a:pPr>
            <a:r>
              <a:rPr lang="en-US" dirty="0"/>
              <a:t>Eliminating lead paint hazards</a:t>
            </a:r>
          </a:p>
          <a:p>
            <a:pPr lvl="1">
              <a:buSzPct val="70000"/>
              <a:buFont typeface="+mj-lt"/>
              <a:buAutoNum type="arabicPeriod"/>
            </a:pPr>
            <a:r>
              <a:rPr lang="en-US" dirty="0"/>
              <a:t>Eliminating dangerous consumer products</a:t>
            </a:r>
          </a:p>
          <a:p>
            <a:pPr lvl="1">
              <a:buSzPct val="70000"/>
              <a:buFont typeface="+mj-lt"/>
              <a:buAutoNum type="arabicPeriod"/>
            </a:pPr>
            <a:r>
              <a:rPr lang="en-US" dirty="0"/>
              <a:t>Managing other lead paint hazards</a:t>
            </a:r>
          </a:p>
          <a:p>
            <a:r>
              <a:rPr lang="en-US" dirty="0"/>
              <a:t>Builds accountability and management framework to ensure success</a:t>
            </a:r>
          </a:p>
        </p:txBody>
      </p:sp>
      <p:sp>
        <p:nvSpPr>
          <p:cNvPr id="12" name="Title 11">
            <a:extLst>
              <a:ext uri="{FF2B5EF4-FFF2-40B4-BE49-F238E27FC236}">
                <a16:creationId xmlns:a16="http://schemas.microsoft.com/office/drawing/2014/main" xmlns="" id="{9BFF6500-9EA3-44BB-95EA-D586D21E9B58}"/>
              </a:ext>
            </a:extLst>
          </p:cNvPr>
          <p:cNvSpPr>
            <a:spLocks noGrp="1"/>
          </p:cNvSpPr>
          <p:nvPr>
            <p:ph type="title"/>
          </p:nvPr>
        </p:nvSpPr>
        <p:spPr/>
        <p:txBody>
          <a:bodyPr/>
          <a:lstStyle/>
          <a:p>
            <a:r>
              <a:rPr lang="en-US" dirty="0" err="1"/>
              <a:t>LeadFreeNYC</a:t>
            </a:r>
            <a:r>
              <a:rPr lang="en-US" dirty="0"/>
              <a:t> builds on our progress</a:t>
            </a:r>
          </a:p>
        </p:txBody>
      </p:sp>
      <p:sp>
        <p:nvSpPr>
          <p:cNvPr id="5" name="Slide Number Placeholder 4">
            <a:extLst>
              <a:ext uri="{FF2B5EF4-FFF2-40B4-BE49-F238E27FC236}">
                <a16:creationId xmlns:a16="http://schemas.microsoft.com/office/drawing/2014/main" xmlns="" id="{11AB22B4-715B-4491-9E2E-33B5FBFAA81E}"/>
              </a:ext>
            </a:extLst>
          </p:cNvPr>
          <p:cNvSpPr>
            <a:spLocks noGrp="1"/>
          </p:cNvSpPr>
          <p:nvPr>
            <p:ph type="sldNum" sz="quarter" idx="4"/>
          </p:nvPr>
        </p:nvSpPr>
        <p:spPr/>
        <p:txBody>
          <a:bodyPr/>
          <a:lstStyle/>
          <a:p>
            <a:fld id="{D6DA6893-E978-4962-BF72-2FD340AD59D3}" type="slidenum">
              <a:rPr lang="en-US" smtClean="0"/>
              <a:pPr/>
              <a:t>4</a:t>
            </a:fld>
            <a:endParaRPr lang="en-US" dirty="0"/>
          </a:p>
        </p:txBody>
      </p:sp>
      <p:sp>
        <p:nvSpPr>
          <p:cNvPr id="19" name="Content Placeholder 18">
            <a:extLst>
              <a:ext uri="{FF2B5EF4-FFF2-40B4-BE49-F238E27FC236}">
                <a16:creationId xmlns:a16="http://schemas.microsoft.com/office/drawing/2014/main" xmlns="" id="{76D691BA-3FC3-49D7-9494-8466D66A177C}"/>
              </a:ext>
            </a:extLst>
          </p:cNvPr>
          <p:cNvSpPr>
            <a:spLocks noGrp="1"/>
          </p:cNvSpPr>
          <p:nvPr>
            <p:ph sz="half" idx="10"/>
          </p:nvPr>
        </p:nvSpPr>
        <p:spPr>
          <a:xfrm>
            <a:off x="5101085" y="5608182"/>
            <a:ext cx="3132834" cy="637888"/>
          </a:xfrm>
        </p:spPr>
        <p:txBody>
          <a:bodyPr/>
          <a:lstStyle/>
          <a:p>
            <a:pPr marL="0" indent="0">
              <a:buNone/>
            </a:pPr>
            <a:r>
              <a:rPr lang="en-US" dirty="0">
                <a:solidFill>
                  <a:schemeClr val="accent1"/>
                </a:solidFill>
              </a:rPr>
              <a:t>Download the report at: </a:t>
            </a:r>
            <a:r>
              <a:rPr lang="en-US" b="1" dirty="0">
                <a:solidFill>
                  <a:schemeClr val="accent1"/>
                </a:solidFill>
              </a:rPr>
              <a:t>nyc.gov/leadfree</a:t>
            </a:r>
          </a:p>
        </p:txBody>
      </p:sp>
      <p:pic>
        <p:nvPicPr>
          <p:cNvPr id="21" name="Content Placeholder 17">
            <a:extLst>
              <a:ext uri="{FF2B5EF4-FFF2-40B4-BE49-F238E27FC236}">
                <a16:creationId xmlns:a16="http://schemas.microsoft.com/office/drawing/2014/main" xmlns="" id="{471038C0-160F-4AFF-B05F-5A839315D6D6}"/>
              </a:ext>
            </a:extLst>
          </p:cNvPr>
          <p:cNvPicPr>
            <a:picLocks noChangeAspect="1"/>
          </p:cNvPicPr>
          <p:nvPr/>
        </p:nvPicPr>
        <p:blipFill>
          <a:blip r:embed="rId2"/>
          <a:stretch>
            <a:fillRect/>
          </a:stretch>
        </p:blipFill>
        <p:spPr>
          <a:xfrm>
            <a:off x="5101085" y="1384469"/>
            <a:ext cx="3132833" cy="4058444"/>
          </a:xfrm>
          <a:prstGeom prst="rect">
            <a:avLst/>
          </a:prstGeom>
          <a:ln w="15875">
            <a:solidFill>
              <a:schemeClr val="tx1"/>
            </a:solidFill>
          </a:ln>
          <a:effectLst>
            <a:outerShdw blurRad="38100" dist="50800" dir="2700000" algn="tl" rotWithShape="0">
              <a:prstClr val="black">
                <a:alpha val="40000"/>
              </a:prstClr>
            </a:outerShdw>
          </a:effectLst>
        </p:spPr>
      </p:pic>
    </p:spTree>
    <p:extLst>
      <p:ext uri="{BB962C8B-B14F-4D97-AF65-F5344CB8AC3E}">
        <p14:creationId xmlns:p14="http://schemas.microsoft.com/office/powerpoint/2010/main" val="240891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466E22B-F1C5-4B76-957B-5396170105A3}"/>
              </a:ext>
            </a:extLst>
          </p:cNvPr>
          <p:cNvSpPr>
            <a:spLocks noGrp="1"/>
          </p:cNvSpPr>
          <p:nvPr>
            <p:ph type="title"/>
          </p:nvPr>
        </p:nvSpPr>
        <p:spPr/>
        <p:txBody>
          <a:bodyPr/>
          <a:lstStyle/>
          <a:p>
            <a:r>
              <a:rPr lang="en-US" dirty="0"/>
              <a:t>Protect our Kids:</a:t>
            </a:r>
            <a:br>
              <a:rPr lang="en-US" dirty="0"/>
            </a:br>
            <a:r>
              <a:rPr lang="en-US" b="0" dirty="0"/>
              <a:t>Screen and Support our Children</a:t>
            </a:r>
            <a:endParaRPr lang="en-US" dirty="0"/>
          </a:p>
        </p:txBody>
      </p:sp>
      <p:sp>
        <p:nvSpPr>
          <p:cNvPr id="4" name="Slide Number Placeholder 3">
            <a:extLst>
              <a:ext uri="{FF2B5EF4-FFF2-40B4-BE49-F238E27FC236}">
                <a16:creationId xmlns:a16="http://schemas.microsoft.com/office/drawing/2014/main" xmlns="" id="{A4ED1B66-1AFE-4B2C-AF1C-433C1CBF0BE4}"/>
              </a:ext>
            </a:extLst>
          </p:cNvPr>
          <p:cNvSpPr>
            <a:spLocks noGrp="1"/>
          </p:cNvSpPr>
          <p:nvPr>
            <p:ph type="sldNum" sz="quarter" idx="4"/>
          </p:nvPr>
        </p:nvSpPr>
        <p:spPr/>
        <p:txBody>
          <a:bodyPr/>
          <a:lstStyle/>
          <a:p>
            <a:fld id="{D6DA6893-E978-4962-BF72-2FD340AD59D3}" type="slidenum">
              <a:rPr lang="en-US" smtClean="0"/>
              <a:pPr/>
              <a:t>5</a:t>
            </a:fld>
            <a:endParaRPr lang="en-US" dirty="0"/>
          </a:p>
        </p:txBody>
      </p:sp>
      <p:sp>
        <p:nvSpPr>
          <p:cNvPr id="8" name="Content Placeholder 7">
            <a:extLst>
              <a:ext uri="{FF2B5EF4-FFF2-40B4-BE49-F238E27FC236}">
                <a16:creationId xmlns:a16="http://schemas.microsoft.com/office/drawing/2014/main" xmlns="" id="{4B7CD5FE-49C4-41B9-B26B-3C60541D5133}"/>
              </a:ext>
            </a:extLst>
          </p:cNvPr>
          <p:cNvSpPr>
            <a:spLocks noGrp="1"/>
          </p:cNvSpPr>
          <p:nvPr>
            <p:ph sz="half" idx="1"/>
          </p:nvPr>
        </p:nvSpPr>
        <p:spPr>
          <a:xfrm>
            <a:off x="457200" y="4722634"/>
            <a:ext cx="8229600" cy="1525765"/>
          </a:xfrm>
        </p:spPr>
        <p:txBody>
          <a:bodyPr/>
          <a:lstStyle/>
          <a:p>
            <a:pPr marL="0" indent="0">
              <a:buNone/>
            </a:pPr>
            <a:r>
              <a:rPr lang="en-US" b="1" spc="50" dirty="0">
                <a:solidFill>
                  <a:schemeClr val="accent1"/>
                </a:solidFill>
                <a:latin typeface="Aleo" panose="00000500000000000000" pitchFamily="2" charset="0"/>
              </a:rPr>
              <a:t>New York City </a:t>
            </a:r>
            <a:r>
              <a:rPr lang="en-US" spc="50" dirty="0">
                <a:solidFill>
                  <a:schemeClr val="accent1"/>
                </a:solidFill>
                <a:latin typeface="Aleo" panose="00000500000000000000" pitchFamily="2" charset="0"/>
              </a:rPr>
              <a:t>is one of the first jurisdictions in the country to conduct environmental investigations for children with a blood lead level of 5 micrograms per deciliter and above.</a:t>
            </a:r>
          </a:p>
        </p:txBody>
      </p:sp>
      <p:pic>
        <p:nvPicPr>
          <p:cNvPr id="7" name="Picture 6">
            <a:extLst>
              <a:ext uri="{FF2B5EF4-FFF2-40B4-BE49-F238E27FC236}">
                <a16:creationId xmlns:a16="http://schemas.microsoft.com/office/drawing/2014/main" xmlns="" id="{BD692348-6211-4654-A278-B805428C03A3}"/>
              </a:ext>
            </a:extLst>
          </p:cNvPr>
          <p:cNvPicPr>
            <a:picLocks noChangeAspect="1"/>
          </p:cNvPicPr>
          <p:nvPr/>
        </p:nvPicPr>
        <p:blipFill>
          <a:blip r:embed="rId2"/>
          <a:stretch>
            <a:fillRect/>
          </a:stretch>
        </p:blipFill>
        <p:spPr>
          <a:xfrm>
            <a:off x="-9331" y="1384468"/>
            <a:ext cx="9153331" cy="3172898"/>
          </a:xfrm>
          <a:prstGeom prst="rect">
            <a:avLst/>
          </a:prstGeom>
        </p:spPr>
      </p:pic>
    </p:spTree>
    <p:extLst>
      <p:ext uri="{BB962C8B-B14F-4D97-AF65-F5344CB8AC3E}">
        <p14:creationId xmlns:p14="http://schemas.microsoft.com/office/powerpoint/2010/main" val="397528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786BF-46A1-4323-A720-1482D093AE22}"/>
              </a:ext>
            </a:extLst>
          </p:cNvPr>
          <p:cNvSpPr>
            <a:spLocks noGrp="1"/>
          </p:cNvSpPr>
          <p:nvPr>
            <p:ph type="title"/>
          </p:nvPr>
        </p:nvSpPr>
        <p:spPr/>
        <p:txBody>
          <a:bodyPr/>
          <a:lstStyle/>
          <a:p>
            <a:r>
              <a:rPr lang="en-US" dirty="0"/>
              <a:t>Protect our Kids:</a:t>
            </a:r>
            <a:br>
              <a:rPr lang="en-US" dirty="0"/>
            </a:br>
            <a:r>
              <a:rPr lang="en-US" b="0" dirty="0"/>
              <a:t>Screen and Support our Children</a:t>
            </a:r>
            <a:endParaRPr lang="en-US" dirty="0"/>
          </a:p>
        </p:txBody>
      </p:sp>
      <p:sp>
        <p:nvSpPr>
          <p:cNvPr id="3" name="Slide Number Placeholder 2">
            <a:extLst>
              <a:ext uri="{FF2B5EF4-FFF2-40B4-BE49-F238E27FC236}">
                <a16:creationId xmlns:a16="http://schemas.microsoft.com/office/drawing/2014/main" xmlns="" id="{193C23A1-1E35-45E3-8E83-E28EBF053AB6}"/>
              </a:ext>
            </a:extLst>
          </p:cNvPr>
          <p:cNvSpPr>
            <a:spLocks noGrp="1"/>
          </p:cNvSpPr>
          <p:nvPr>
            <p:ph type="sldNum" sz="quarter" idx="4"/>
          </p:nvPr>
        </p:nvSpPr>
        <p:spPr/>
        <p:txBody>
          <a:bodyPr/>
          <a:lstStyle/>
          <a:p>
            <a:fld id="{D6DA6893-E978-4962-BF72-2FD340AD59D3}" type="slidenum">
              <a:rPr lang="en-US" smtClean="0"/>
              <a:pPr/>
              <a:t>6</a:t>
            </a:fld>
            <a:endParaRPr lang="en-US" dirty="0"/>
          </a:p>
        </p:txBody>
      </p:sp>
      <p:sp>
        <p:nvSpPr>
          <p:cNvPr id="5" name="Content Placeholder 4">
            <a:extLst>
              <a:ext uri="{FF2B5EF4-FFF2-40B4-BE49-F238E27FC236}">
                <a16:creationId xmlns:a16="http://schemas.microsoft.com/office/drawing/2014/main" xmlns="" id="{1BD0E917-3CED-4C5A-A2BC-6ACA4682483F}"/>
              </a:ext>
            </a:extLst>
          </p:cNvPr>
          <p:cNvSpPr>
            <a:spLocks noGrp="1"/>
          </p:cNvSpPr>
          <p:nvPr>
            <p:ph sz="half" idx="1"/>
          </p:nvPr>
        </p:nvSpPr>
        <p:spPr/>
        <p:txBody>
          <a:bodyPr/>
          <a:lstStyle/>
          <a:p>
            <a:r>
              <a:rPr lang="en-US" b="1" dirty="0"/>
              <a:t>Deepen support when kids are exposed to lead hazards</a:t>
            </a:r>
          </a:p>
          <a:p>
            <a:pPr lvl="1"/>
            <a:r>
              <a:rPr lang="en-US" dirty="0"/>
              <a:t>Expand coordinated care to all kids with EBLLs</a:t>
            </a:r>
          </a:p>
          <a:p>
            <a:r>
              <a:rPr lang="en-US" b="1" dirty="0"/>
              <a:t>Increase the number of children screened for EBLLs</a:t>
            </a:r>
          </a:p>
          <a:p>
            <a:pPr lvl="1"/>
            <a:r>
              <a:rPr lang="en-US" dirty="0"/>
              <a:t>Improve the Citywide Immunization Registry</a:t>
            </a:r>
          </a:p>
          <a:p>
            <a:pPr lvl="1"/>
            <a:r>
              <a:rPr lang="en-US" dirty="0"/>
              <a:t>Expand outreach to parents</a:t>
            </a:r>
          </a:p>
          <a:p>
            <a:pPr lvl="1"/>
            <a:r>
              <a:rPr lang="en-US" dirty="0"/>
              <a:t>Reach more communities through targeted campaigns</a:t>
            </a:r>
          </a:p>
          <a:p>
            <a:pPr lvl="1"/>
            <a:r>
              <a:rPr lang="en-US" dirty="0"/>
              <a:t>Enhance coordination and resources for families during peeling paint complaints</a:t>
            </a:r>
          </a:p>
          <a:p>
            <a:pPr lvl="1"/>
            <a:r>
              <a:rPr lang="en-US" dirty="0"/>
              <a:t>Offer free blood lead testing for children under 6 who lack access</a:t>
            </a:r>
          </a:p>
          <a:p>
            <a:pPr lvl="1"/>
            <a:r>
              <a:rPr lang="en-US" dirty="0"/>
              <a:t>Continue to enforce blood lead testing requirement for child care admission</a:t>
            </a:r>
          </a:p>
          <a:p>
            <a:pPr lvl="1"/>
            <a:r>
              <a:rPr lang="en-US" dirty="0"/>
              <a:t>Strengthen testing at City hospitals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6045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A70B1D8-3D5A-4E4D-8849-4519E480082F}"/>
              </a:ext>
            </a:extLst>
          </p:cNvPr>
          <p:cNvPicPr>
            <a:picLocks noChangeAspect="1"/>
          </p:cNvPicPr>
          <p:nvPr/>
        </p:nvPicPr>
        <p:blipFill>
          <a:blip r:embed="rId2"/>
          <a:stretch>
            <a:fillRect/>
          </a:stretch>
        </p:blipFill>
        <p:spPr>
          <a:xfrm>
            <a:off x="-9331" y="1384467"/>
            <a:ext cx="9153331" cy="3172898"/>
          </a:xfrm>
          <a:prstGeom prst="rect">
            <a:avLst/>
          </a:prstGeom>
        </p:spPr>
      </p:pic>
      <p:sp>
        <p:nvSpPr>
          <p:cNvPr id="3" name="Title 2">
            <a:extLst>
              <a:ext uri="{FF2B5EF4-FFF2-40B4-BE49-F238E27FC236}">
                <a16:creationId xmlns:a16="http://schemas.microsoft.com/office/drawing/2014/main" xmlns="" id="{8466E22B-F1C5-4B76-957B-5396170105A3}"/>
              </a:ext>
            </a:extLst>
          </p:cNvPr>
          <p:cNvSpPr>
            <a:spLocks noGrp="1"/>
          </p:cNvSpPr>
          <p:nvPr>
            <p:ph type="title"/>
          </p:nvPr>
        </p:nvSpPr>
        <p:spPr/>
        <p:txBody>
          <a:bodyPr/>
          <a:lstStyle/>
          <a:p>
            <a:r>
              <a:rPr lang="en-US" dirty="0"/>
              <a:t>Paint is the Problem:</a:t>
            </a:r>
            <a:br>
              <a:rPr lang="en-US" dirty="0"/>
            </a:br>
            <a:r>
              <a:rPr lang="en-US" b="0" dirty="0"/>
              <a:t>Eliminate Lead Paint Hazards</a:t>
            </a:r>
            <a:endParaRPr lang="en-US" dirty="0"/>
          </a:p>
        </p:txBody>
      </p:sp>
      <p:sp>
        <p:nvSpPr>
          <p:cNvPr id="4" name="Slide Number Placeholder 3">
            <a:extLst>
              <a:ext uri="{FF2B5EF4-FFF2-40B4-BE49-F238E27FC236}">
                <a16:creationId xmlns:a16="http://schemas.microsoft.com/office/drawing/2014/main" xmlns="" id="{A4ED1B66-1AFE-4B2C-AF1C-433C1CBF0BE4}"/>
              </a:ext>
            </a:extLst>
          </p:cNvPr>
          <p:cNvSpPr>
            <a:spLocks noGrp="1"/>
          </p:cNvSpPr>
          <p:nvPr>
            <p:ph type="sldNum" sz="quarter" idx="4"/>
          </p:nvPr>
        </p:nvSpPr>
        <p:spPr/>
        <p:txBody>
          <a:bodyPr/>
          <a:lstStyle/>
          <a:p>
            <a:fld id="{D6DA6893-E978-4962-BF72-2FD340AD59D3}" type="slidenum">
              <a:rPr lang="en-US" smtClean="0"/>
              <a:pPr/>
              <a:t>7</a:t>
            </a:fld>
            <a:endParaRPr lang="en-US" dirty="0"/>
          </a:p>
        </p:txBody>
      </p:sp>
      <p:sp>
        <p:nvSpPr>
          <p:cNvPr id="9" name="Content Placeholder 7">
            <a:extLst>
              <a:ext uri="{FF2B5EF4-FFF2-40B4-BE49-F238E27FC236}">
                <a16:creationId xmlns:a16="http://schemas.microsoft.com/office/drawing/2014/main" xmlns="" id="{0B392E89-55AF-412F-9FDB-803EF75C9F15}"/>
              </a:ext>
            </a:extLst>
          </p:cNvPr>
          <p:cNvSpPr>
            <a:spLocks noGrp="1"/>
          </p:cNvSpPr>
          <p:nvPr>
            <p:ph sz="half" idx="1"/>
          </p:nvPr>
        </p:nvSpPr>
        <p:spPr>
          <a:xfrm>
            <a:off x="457200" y="4722634"/>
            <a:ext cx="8229600" cy="1525765"/>
          </a:xfrm>
        </p:spPr>
        <p:txBody>
          <a:bodyPr/>
          <a:lstStyle/>
          <a:p>
            <a:pPr marL="0" indent="0">
              <a:buNone/>
            </a:pPr>
            <a:r>
              <a:rPr lang="en-US" b="1" spc="50" dirty="0">
                <a:solidFill>
                  <a:schemeClr val="accent2"/>
                </a:solidFill>
                <a:latin typeface="Aleo" panose="00000500000000000000" pitchFamily="2" charset="0"/>
              </a:rPr>
              <a:t>Lead paint</a:t>
            </a:r>
            <a:r>
              <a:rPr lang="en-US" spc="50" dirty="0">
                <a:solidFill>
                  <a:schemeClr val="accent2"/>
                </a:solidFill>
                <a:latin typeface="Aleo" panose="00000500000000000000" pitchFamily="2" charset="0"/>
              </a:rPr>
              <a:t> and the dust created by disturbing it are the most common causes of elevated blood lead levels in children. </a:t>
            </a:r>
          </a:p>
        </p:txBody>
      </p:sp>
    </p:spTree>
    <p:extLst>
      <p:ext uri="{BB962C8B-B14F-4D97-AF65-F5344CB8AC3E}">
        <p14:creationId xmlns:p14="http://schemas.microsoft.com/office/powerpoint/2010/main" val="218667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82DCC0-29FA-419F-AC2C-D9AC737009E9}"/>
              </a:ext>
            </a:extLst>
          </p:cNvPr>
          <p:cNvSpPr>
            <a:spLocks noGrp="1"/>
          </p:cNvSpPr>
          <p:nvPr>
            <p:ph type="title"/>
          </p:nvPr>
        </p:nvSpPr>
        <p:spPr>
          <a:xfrm>
            <a:off x="457200" y="182880"/>
            <a:ext cx="7592641" cy="1036320"/>
          </a:xfrm>
        </p:spPr>
        <p:txBody>
          <a:bodyPr/>
          <a:lstStyle/>
          <a:p>
            <a:r>
              <a:rPr lang="en-US" dirty="0"/>
              <a:t>Paint is the Problem:</a:t>
            </a:r>
            <a:br>
              <a:rPr lang="en-US" dirty="0"/>
            </a:br>
            <a:r>
              <a:rPr lang="en-US" b="0" dirty="0"/>
              <a:t>Eliminate Lead Paint Hazards</a:t>
            </a:r>
            <a:endParaRPr lang="en-US" dirty="0"/>
          </a:p>
        </p:txBody>
      </p:sp>
      <p:sp>
        <p:nvSpPr>
          <p:cNvPr id="3" name="Slide Number Placeholder 2">
            <a:extLst>
              <a:ext uri="{FF2B5EF4-FFF2-40B4-BE49-F238E27FC236}">
                <a16:creationId xmlns:a16="http://schemas.microsoft.com/office/drawing/2014/main" xmlns="" id="{AD1B9FEC-6585-4FC3-A10A-41CAAFB4DFAC}"/>
              </a:ext>
            </a:extLst>
          </p:cNvPr>
          <p:cNvSpPr>
            <a:spLocks noGrp="1"/>
          </p:cNvSpPr>
          <p:nvPr>
            <p:ph type="sldNum" sz="quarter" idx="4"/>
          </p:nvPr>
        </p:nvSpPr>
        <p:spPr>
          <a:xfrm>
            <a:off x="8340230" y="6248400"/>
            <a:ext cx="346570" cy="276999"/>
          </a:xfrm>
        </p:spPr>
        <p:txBody>
          <a:bodyPr/>
          <a:lstStyle/>
          <a:p>
            <a:fld id="{D6DA6893-E978-4962-BF72-2FD340AD59D3}" type="slidenum">
              <a:rPr lang="en-US" smtClean="0"/>
              <a:pPr/>
              <a:t>8</a:t>
            </a:fld>
            <a:endParaRPr lang="en-US" dirty="0"/>
          </a:p>
        </p:txBody>
      </p:sp>
      <p:pic>
        <p:nvPicPr>
          <p:cNvPr id="5" name="Content Placeholder 4">
            <a:extLst>
              <a:ext uri="{FF2B5EF4-FFF2-40B4-BE49-F238E27FC236}">
                <a16:creationId xmlns:a16="http://schemas.microsoft.com/office/drawing/2014/main" xmlns="" id="{C86CCA20-9A0A-413D-9798-17DC266A2198}"/>
              </a:ext>
            </a:extLst>
          </p:cNvPr>
          <p:cNvPicPr>
            <a:picLocks noGrp="1" noChangeAspect="1"/>
          </p:cNvPicPr>
          <p:nvPr>
            <p:ph sz="half" idx="1"/>
          </p:nvPr>
        </p:nvPicPr>
        <p:blipFill>
          <a:blip r:embed="rId3"/>
          <a:stretch>
            <a:fillRect/>
          </a:stretch>
        </p:blipFill>
        <p:spPr>
          <a:xfrm>
            <a:off x="1064015" y="1389063"/>
            <a:ext cx="7015970" cy="4859337"/>
          </a:xfrm>
          <a:prstGeom prst="rect">
            <a:avLst/>
          </a:prstGeom>
        </p:spPr>
      </p:pic>
    </p:spTree>
    <p:extLst>
      <p:ext uri="{BB962C8B-B14F-4D97-AF65-F5344CB8AC3E}">
        <p14:creationId xmlns:p14="http://schemas.microsoft.com/office/powerpoint/2010/main" val="111948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B764F0E-39C5-4B18-AFFF-C34092F42EFF}"/>
              </a:ext>
            </a:extLst>
          </p:cNvPr>
          <p:cNvSpPr>
            <a:spLocks noGrp="1"/>
          </p:cNvSpPr>
          <p:nvPr>
            <p:ph sz="half" idx="1"/>
          </p:nvPr>
        </p:nvSpPr>
        <p:spPr>
          <a:xfrm>
            <a:off x="457198" y="1386798"/>
            <a:ext cx="4343401" cy="4859271"/>
          </a:xfrm>
        </p:spPr>
        <p:txBody>
          <a:bodyPr/>
          <a:lstStyle/>
          <a:p>
            <a:r>
              <a:rPr lang="en-US" b="1" dirty="0"/>
              <a:t>Expand the reach of LL1</a:t>
            </a:r>
          </a:p>
          <a:p>
            <a:pPr lvl="1"/>
            <a:r>
              <a:rPr lang="en-US" dirty="0"/>
              <a:t>Lower lead paint definition from 1 µg/cm</a:t>
            </a:r>
            <a:r>
              <a:rPr lang="en-US" baseline="30000" dirty="0"/>
              <a:t>2</a:t>
            </a:r>
            <a:r>
              <a:rPr lang="en-US" dirty="0"/>
              <a:t> to 0.5 µg/cm</a:t>
            </a:r>
            <a:r>
              <a:rPr lang="en-US" baseline="30000" dirty="0"/>
              <a:t>2 </a:t>
            </a:r>
          </a:p>
          <a:p>
            <a:pPr lvl="1"/>
            <a:r>
              <a:rPr lang="en-US" dirty="0"/>
              <a:t>Lower lead dust threshold to 10 µg/ft</a:t>
            </a:r>
            <a:r>
              <a:rPr lang="en-US" baseline="30000" dirty="0"/>
              <a:t>2</a:t>
            </a:r>
            <a:r>
              <a:rPr lang="en-US" dirty="0"/>
              <a:t> for floors and 100 µg/cm</a:t>
            </a:r>
            <a:r>
              <a:rPr lang="en-US" baseline="30000" dirty="0"/>
              <a:t>2</a:t>
            </a:r>
            <a:r>
              <a:rPr lang="en-US" dirty="0"/>
              <a:t> for windows</a:t>
            </a:r>
          </a:p>
          <a:p>
            <a:pPr lvl="1"/>
            <a:r>
              <a:rPr lang="en-US" dirty="0"/>
              <a:t>Expand LL1 to include 1- and 2-family homes with kids under 6</a:t>
            </a:r>
          </a:p>
          <a:p>
            <a:r>
              <a:rPr lang="en-US" b="1" dirty="0"/>
              <a:t>Strengthen enforcement of LL1</a:t>
            </a:r>
          </a:p>
          <a:p>
            <a:pPr lvl="1"/>
            <a:r>
              <a:rPr lang="en-US" dirty="0"/>
              <a:t>Create a “Building Lead Index” to better target proactive inspections</a:t>
            </a:r>
          </a:p>
          <a:p>
            <a:pPr lvl="1"/>
            <a:r>
              <a:rPr lang="en-US" dirty="0"/>
              <a:t>Proactively audit lead-related records kept by landlords</a:t>
            </a:r>
          </a:p>
          <a:p>
            <a:pPr lvl="1"/>
            <a:r>
              <a:rPr lang="en-US" dirty="0"/>
              <a:t>Aggressively increase oversight for work that poses a risk of lead dust</a:t>
            </a:r>
          </a:p>
          <a:p>
            <a:pPr lvl="1"/>
            <a:endParaRPr lang="en-US" dirty="0"/>
          </a:p>
        </p:txBody>
      </p:sp>
      <p:sp>
        <p:nvSpPr>
          <p:cNvPr id="2" name="Title 1">
            <a:extLst>
              <a:ext uri="{FF2B5EF4-FFF2-40B4-BE49-F238E27FC236}">
                <a16:creationId xmlns:a16="http://schemas.microsoft.com/office/drawing/2014/main" xmlns="" id="{FF16190C-8C01-411C-A1A8-0922B8CFB919}"/>
              </a:ext>
            </a:extLst>
          </p:cNvPr>
          <p:cNvSpPr>
            <a:spLocks noGrp="1"/>
          </p:cNvSpPr>
          <p:nvPr>
            <p:ph type="title"/>
          </p:nvPr>
        </p:nvSpPr>
        <p:spPr/>
        <p:txBody>
          <a:bodyPr/>
          <a:lstStyle/>
          <a:p>
            <a:r>
              <a:rPr lang="en-US" dirty="0"/>
              <a:t>Paint is the Problem:</a:t>
            </a:r>
            <a:br>
              <a:rPr lang="en-US" dirty="0"/>
            </a:br>
            <a:r>
              <a:rPr lang="en-US" b="0" dirty="0"/>
              <a:t>Eliminate Lead Paint Hazards</a:t>
            </a:r>
            <a:endParaRPr lang="en-US" dirty="0"/>
          </a:p>
        </p:txBody>
      </p:sp>
      <p:pic>
        <p:nvPicPr>
          <p:cNvPr id="8" name="Content Placeholder 7">
            <a:extLst>
              <a:ext uri="{FF2B5EF4-FFF2-40B4-BE49-F238E27FC236}">
                <a16:creationId xmlns:a16="http://schemas.microsoft.com/office/drawing/2014/main" xmlns="" id="{69EF2305-96EB-40D1-A108-A8C72F5D7935}"/>
              </a:ext>
            </a:extLst>
          </p:cNvPr>
          <p:cNvPicPr>
            <a:picLocks noGrp="1" noChangeAspect="1"/>
          </p:cNvPicPr>
          <p:nvPr>
            <p:ph sz="half" idx="10"/>
          </p:nvPr>
        </p:nvPicPr>
        <p:blipFill>
          <a:blip r:embed="rId3"/>
          <a:stretch>
            <a:fillRect/>
          </a:stretch>
        </p:blipFill>
        <p:spPr>
          <a:xfrm>
            <a:off x="5112380" y="1387475"/>
            <a:ext cx="3110239" cy="4859338"/>
          </a:xfrm>
          <a:prstGeom prst="rect">
            <a:avLst/>
          </a:prstGeom>
        </p:spPr>
      </p:pic>
      <p:sp>
        <p:nvSpPr>
          <p:cNvPr id="3" name="Slide Number Placeholder 2">
            <a:extLst>
              <a:ext uri="{FF2B5EF4-FFF2-40B4-BE49-F238E27FC236}">
                <a16:creationId xmlns:a16="http://schemas.microsoft.com/office/drawing/2014/main" xmlns="" id="{BB993974-1A7F-49AB-BD57-0EC8686FEEE5}"/>
              </a:ext>
            </a:extLst>
          </p:cNvPr>
          <p:cNvSpPr>
            <a:spLocks noGrp="1"/>
          </p:cNvSpPr>
          <p:nvPr>
            <p:ph type="sldNum" sz="quarter" idx="4"/>
          </p:nvPr>
        </p:nvSpPr>
        <p:spPr/>
        <p:txBody>
          <a:bodyPr/>
          <a:lstStyle/>
          <a:p>
            <a:fld id="{D6DA6893-E978-4962-BF72-2FD340AD59D3}" type="slidenum">
              <a:rPr lang="en-US" smtClean="0"/>
              <a:pPr/>
              <a:t>9</a:t>
            </a:fld>
            <a:endParaRPr lang="en-US" dirty="0"/>
          </a:p>
        </p:txBody>
      </p:sp>
    </p:spTree>
    <p:extLst>
      <p:ext uri="{BB962C8B-B14F-4D97-AF65-F5344CB8AC3E}">
        <p14:creationId xmlns:p14="http://schemas.microsoft.com/office/powerpoint/2010/main" val="3077047353"/>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7F7F7F"/>
      </a:dk2>
      <a:lt2>
        <a:srgbClr val="E5E5E5"/>
      </a:lt2>
      <a:accent1>
        <a:srgbClr val="194378"/>
      </a:accent1>
      <a:accent2>
        <a:srgbClr val="66A343"/>
      </a:accent2>
      <a:accent3>
        <a:srgbClr val="003366"/>
      </a:accent3>
      <a:accent4>
        <a:srgbClr val="C00000"/>
      </a:accent4>
      <a:accent5>
        <a:srgbClr val="5A8D27"/>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ln>
          <a:noFill/>
        </a:ln>
      </a:spPr>
      <a:bodyPr rtlCol="0" anchor="ctr"/>
      <a:lstStyle>
        <a:defPPr algn="ctr">
          <a:defRPr sz="1600" dirty="0" smtClean="0"/>
        </a:defPPr>
      </a:lstStyle>
      <a:style>
        <a:lnRef idx="2">
          <a:schemeClr val="accent3">
            <a:shade val="50000"/>
          </a:schemeClr>
        </a:lnRef>
        <a:fillRef idx="1">
          <a:schemeClr val="accent3"/>
        </a:fillRef>
        <a:effectRef idx="0">
          <a:schemeClr val="accent3"/>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On-screen Show (4:3)</PresentationFormat>
  <Paragraphs>120</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New York City is a leader in preventing childhood lead exposure</vt:lpstr>
      <vt:lpstr>LeadFreeNYC builds on our progress</vt:lpstr>
      <vt:lpstr>LeadFreeNYC builds on our progress</vt:lpstr>
      <vt:lpstr>Protect our Kids: Screen and Support our Children</vt:lpstr>
      <vt:lpstr>Protect our Kids: Screen and Support our Children</vt:lpstr>
      <vt:lpstr>Paint is the Problem: Eliminate Lead Paint Hazards</vt:lpstr>
      <vt:lpstr>Paint is the Problem: Eliminate Lead Paint Hazards</vt:lpstr>
      <vt:lpstr>Paint is the Problem: Eliminate Lead Paint Hazards</vt:lpstr>
      <vt:lpstr>Paint is the Problem: Eliminate Lead Paint Hazards</vt:lpstr>
      <vt:lpstr>Paint is the Problem: Eliminate Lead Paint Hazards</vt:lpstr>
      <vt:lpstr>Eliminate Dangerous Consumer Products</vt:lpstr>
      <vt:lpstr>Eliminate Dangerous Consumer Products</vt:lpstr>
      <vt:lpstr>Manage Other Potential Hazards</vt:lpstr>
      <vt:lpstr>Manage Other Potential Hazards</vt:lpstr>
      <vt:lpstr>Manage Other Potential Hazards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2019-10-01T21:12:55Z</dcterms:created>
  <dcterms:modified xsi:type="dcterms:W3CDTF">2019-10-31T20:33:36Z</dcterms:modified>
</cp:coreProperties>
</file>